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1.xml" ContentType="application/vnd.openxmlformats-officedocument.presentationml.notesSlide+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notesSlides/notesSlide2.xml" ContentType="application/vnd.openxmlformats-officedocument.presentationml.notesSlide+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notesSlides/notesSlide3.xml" ContentType="application/vnd.openxmlformats-officedocument.presentationml.notesSlide+xml"/>
  <Override PartName="/ppt/comments/comment14.xml" ContentType="application/vnd.openxmlformats-officedocument.presentationml.comments+xml"/>
  <Override PartName="/ppt/notesSlides/notesSlide4.xml" ContentType="application/vnd.openxmlformats-officedocument.presentationml.notesSlide+xml"/>
  <Override PartName="/ppt/comments/comment15.xml" ContentType="application/vnd.openxmlformats-officedocument.presentationml.comments+xml"/>
  <Override PartName="/ppt/notesSlides/notesSlide5.xml" ContentType="application/vnd.openxmlformats-officedocument.presentationml.notesSlide+xml"/>
  <Override PartName="/ppt/comments/comment16.xml" ContentType="application/vnd.openxmlformats-officedocument.presentationml.comments+xml"/>
  <Override PartName="/ppt/notesSlides/notesSlide6.xml" ContentType="application/vnd.openxmlformats-officedocument.presentationml.notesSlide+xml"/>
  <Override PartName="/ppt/comments/comment17.xml" ContentType="application/vnd.openxmlformats-officedocument.presentationml.comments+xml"/>
  <Override PartName="/ppt/notesSlides/notesSlide7.xml" ContentType="application/vnd.openxmlformats-officedocument.presentationml.notesSlide+xml"/>
  <Override PartName="/ppt/comments/comment18.xml" ContentType="application/vnd.openxmlformats-officedocument.presentationml.comments+xml"/>
  <Override PartName="/ppt/notesSlides/notesSlide8.xml" ContentType="application/vnd.openxmlformats-officedocument.presentationml.notesSlide+xml"/>
  <Override PartName="/ppt/comments/comment19.xml" ContentType="application/vnd.openxmlformats-officedocument.presentationml.comments+xml"/>
  <Override PartName="/ppt/notesSlides/notesSlide9.xml" ContentType="application/vnd.openxmlformats-officedocument.presentationml.notesSlide+xml"/>
  <Override PartName="/ppt/comments/comment20.xml" ContentType="application/vnd.openxmlformats-officedocument.presentationml.comments+xml"/>
  <Override PartName="/ppt/comments/comment21.xml" ContentType="application/vnd.openxmlformats-officedocument.presentationml.comments+xml"/>
  <Override PartName="/ppt/comments/comment22.xml" ContentType="application/vnd.openxmlformats-officedocument.presentationml.comments+xml"/>
  <Override PartName="/ppt/comments/comment23.xml" ContentType="application/vnd.openxmlformats-officedocument.presentationml.comments+xml"/>
  <Override PartName="/ppt/comments/comment24.xml" ContentType="application/vnd.openxmlformats-officedocument.presentationml.comments+xml"/>
  <Override PartName="/ppt/comments/comment2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8" r:id="rId3"/>
    <p:sldId id="273" r:id="rId4"/>
    <p:sldId id="265" r:id="rId5"/>
    <p:sldId id="266" r:id="rId6"/>
    <p:sldId id="267" r:id="rId7"/>
    <p:sldId id="274" r:id="rId8"/>
    <p:sldId id="277" r:id="rId9"/>
    <p:sldId id="275" r:id="rId10"/>
    <p:sldId id="279" r:id="rId11"/>
    <p:sldId id="282" r:id="rId12"/>
    <p:sldId id="278" r:id="rId13"/>
    <p:sldId id="284" r:id="rId14"/>
    <p:sldId id="283" r:id="rId15"/>
    <p:sldId id="287" r:id="rId16"/>
    <p:sldId id="288" r:id="rId17"/>
    <p:sldId id="290" r:id="rId18"/>
    <p:sldId id="289" r:id="rId19"/>
    <p:sldId id="291" r:id="rId20"/>
    <p:sldId id="292" r:id="rId21"/>
    <p:sldId id="293" r:id="rId22"/>
    <p:sldId id="294" r:id="rId23"/>
    <p:sldId id="295" r:id="rId24"/>
    <p:sldId id="285" r:id="rId25"/>
    <p:sldId id="276" r:id="rId26"/>
    <p:sldId id="271" r:id="rId27"/>
    <p:sldId id="272" r:id="rId28"/>
    <p:sldId id="259" r:id="rId29"/>
    <p:sldId id="268" r:id="rId30"/>
    <p:sldId id="262" r:id="rId31"/>
    <p:sldId id="260" r:id="rId32"/>
    <p:sldId id="269" r:id="rId33"/>
    <p:sldId id="263" r:id="rId34"/>
    <p:sldId id="261" r:id="rId35"/>
    <p:sldId id="270" r:id="rId36"/>
    <p:sldId id="26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72671B9-3B7C-425E-BAF0-55324CF80F06}">
          <p14:sldIdLst>
            <p14:sldId id="256"/>
          </p14:sldIdLst>
        </p14:section>
        <p14:section name="Week 1" id="{E883A307-7FAF-49F3-A21A-BE3EB8BD33FB}">
          <p14:sldIdLst>
            <p14:sldId id="258"/>
            <p14:sldId id="273"/>
            <p14:sldId id="265"/>
            <p14:sldId id="266"/>
            <p14:sldId id="267"/>
            <p14:sldId id="274"/>
            <p14:sldId id="277"/>
            <p14:sldId id="275"/>
            <p14:sldId id="279"/>
            <p14:sldId id="282"/>
            <p14:sldId id="278"/>
            <p14:sldId id="284"/>
            <p14:sldId id="283"/>
            <p14:sldId id="287"/>
            <p14:sldId id="288"/>
            <p14:sldId id="290"/>
            <p14:sldId id="289"/>
            <p14:sldId id="291"/>
            <p14:sldId id="292"/>
            <p14:sldId id="293"/>
            <p14:sldId id="294"/>
            <p14:sldId id="295"/>
            <p14:sldId id="285"/>
            <p14:sldId id="276"/>
            <p14:sldId id="271"/>
            <p14:sldId id="272"/>
          </p14:sldIdLst>
        </p14:section>
        <p14:section name="Week 2" id="{70AB58F1-8F8B-4A55-AC67-1EED68DF9DE8}">
          <p14:sldIdLst>
            <p14:sldId id="259"/>
            <p14:sldId id="268"/>
            <p14:sldId id="262"/>
          </p14:sldIdLst>
        </p14:section>
        <p14:section name="Week 3" id="{974BEFDE-ABDF-447A-919F-094A43C51D57}">
          <p14:sldIdLst>
            <p14:sldId id="260"/>
            <p14:sldId id="269"/>
            <p14:sldId id="263"/>
          </p14:sldIdLst>
        </p14:section>
        <p14:section name="Week 4" id="{B8BE50A9-4EF4-4843-B16A-63BAAB391A42}">
          <p14:sldIdLst>
            <p14:sldId id="261"/>
            <p14:sldId id="270"/>
            <p14:sldId id="26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bert, Eromosele Job" initials="AEJ" lastIdx="1" clrIdx="0">
    <p:extLst>
      <p:ext uri="{19B8F6BF-5375-455C-9EA6-DF929625EA0E}">
        <p15:presenceInfo xmlns:p15="http://schemas.microsoft.com/office/powerpoint/2012/main" userId="S-1-5-21-1457802334-1765146877-2090328765-3552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4660"/>
  </p:normalViewPr>
  <p:slideViewPr>
    <p:cSldViewPr snapToGrid="0" showGuides="1">
      <p:cViewPr varScale="1">
        <p:scale>
          <a:sx n="145" d="100"/>
          <a:sy n="145" d="100"/>
        </p:scale>
        <p:origin x="102" y="3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0-17T19:48:06.826" idx="1">
    <p:pos x="7680" y="0"/>
    <p:text/>
    <p:extLst>
      <p:ext uri="{C676402C-5697-4E1C-873F-D02D1690AC5C}">
        <p15:threadingInfo xmlns:p15="http://schemas.microsoft.com/office/powerpoint/2012/main" timeZoneBias="-6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1-10-17T19:48:06.826" idx="1">
    <p:pos x="7680" y="0"/>
    <p:text/>
    <p:extLst>
      <p:ext uri="{C676402C-5697-4E1C-873F-D02D1690AC5C}">
        <p15:threadingInfo xmlns:p15="http://schemas.microsoft.com/office/powerpoint/2012/main" timeZoneBias="-6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1-10-17T19:48:06.826" idx="1">
    <p:pos x="7680" y="0"/>
    <p:text/>
    <p:extLst>
      <p:ext uri="{C676402C-5697-4E1C-873F-D02D1690AC5C}">
        <p15:threadingInfo xmlns:p15="http://schemas.microsoft.com/office/powerpoint/2012/main" timeZoneBias="-6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1-10-17T19:48:06.826" idx="1">
    <p:pos x="7680" y="0"/>
    <p:text/>
    <p:extLst>
      <p:ext uri="{C676402C-5697-4E1C-873F-D02D1690AC5C}">
        <p15:threadingInfo xmlns:p15="http://schemas.microsoft.com/office/powerpoint/2012/main" timeZoneBias="-6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21-10-17T19:48:06.826" idx="1">
    <p:pos x="7680" y="0"/>
    <p:text/>
    <p:extLst>
      <p:ext uri="{C676402C-5697-4E1C-873F-D02D1690AC5C}">
        <p15:threadingInfo xmlns:p15="http://schemas.microsoft.com/office/powerpoint/2012/main" timeZoneBias="-6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21-10-17T19:48:06.826" idx="1">
    <p:pos x="7680" y="0"/>
    <p:text/>
    <p:extLst>
      <p:ext uri="{C676402C-5697-4E1C-873F-D02D1690AC5C}">
        <p15:threadingInfo xmlns:p15="http://schemas.microsoft.com/office/powerpoint/2012/main" timeZoneBias="-6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21-10-17T19:48:06.826" idx="1">
    <p:pos x="7680" y="0"/>
    <p:text/>
    <p:extLst>
      <p:ext uri="{C676402C-5697-4E1C-873F-D02D1690AC5C}">
        <p15:threadingInfo xmlns:p15="http://schemas.microsoft.com/office/powerpoint/2012/main" timeZoneBias="-6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21-10-17T19:48:06.826" idx="1">
    <p:pos x="7680" y="0"/>
    <p:text/>
    <p:extLst>
      <p:ext uri="{C676402C-5697-4E1C-873F-D02D1690AC5C}">
        <p15:threadingInfo xmlns:p15="http://schemas.microsoft.com/office/powerpoint/2012/main" timeZoneBias="-6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21-10-17T19:48:06.826" idx="1">
    <p:pos x="7680" y="0"/>
    <p:text/>
    <p:extLst>
      <p:ext uri="{C676402C-5697-4E1C-873F-D02D1690AC5C}">
        <p15:threadingInfo xmlns:p15="http://schemas.microsoft.com/office/powerpoint/2012/main" timeZoneBias="-6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21-10-17T19:48:06.826" idx="1">
    <p:pos x="7680" y="0"/>
    <p:text/>
    <p:extLst>
      <p:ext uri="{C676402C-5697-4E1C-873F-D02D1690AC5C}">
        <p15:threadingInfo xmlns:p15="http://schemas.microsoft.com/office/powerpoint/2012/main" timeZoneBias="-6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21-10-17T19:48:06.826" idx="1">
    <p:pos x="7680" y="0"/>
    <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0-17T19:48:06.826" idx="1">
    <p:pos x="7680" y="0"/>
    <p:text/>
    <p:extLst>
      <p:ext uri="{C676402C-5697-4E1C-873F-D02D1690AC5C}">
        <p15:threadingInfo xmlns:p15="http://schemas.microsoft.com/office/powerpoint/2012/main" timeZoneBias="-6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21-10-17T19:48:06.826" idx="1">
    <p:pos x="7680" y="0"/>
    <p:text/>
    <p:extLst>
      <p:ext uri="{C676402C-5697-4E1C-873F-D02D1690AC5C}">
        <p15:threadingInfo xmlns:p15="http://schemas.microsoft.com/office/powerpoint/2012/main" timeZoneBias="-6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1" dt="2021-10-17T19:48:06.826" idx="1">
    <p:pos x="7680" y="0"/>
    <p:text/>
    <p:extLst>
      <p:ext uri="{C676402C-5697-4E1C-873F-D02D1690AC5C}">
        <p15:threadingInfo xmlns:p15="http://schemas.microsoft.com/office/powerpoint/2012/main" timeZoneBias="-6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1" dt="2021-10-17T19:48:06.826" idx="1">
    <p:pos x="7680" y="0"/>
    <p:text/>
    <p:extLst>
      <p:ext uri="{C676402C-5697-4E1C-873F-D02D1690AC5C}">
        <p15:threadingInfo xmlns:p15="http://schemas.microsoft.com/office/powerpoint/2012/main" timeZoneBias="-6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1" dt="2021-10-17T19:48:06.826" idx="1">
    <p:pos x="7680" y="0"/>
    <p:text/>
    <p:extLst>
      <p:ext uri="{C676402C-5697-4E1C-873F-D02D1690AC5C}">
        <p15:threadingInfo xmlns:p15="http://schemas.microsoft.com/office/powerpoint/2012/main" timeZoneBias="-60"/>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1" dt="2021-10-17T19:48:06.826" idx="1">
    <p:pos x="7680" y="0"/>
    <p:text/>
    <p:extLst>
      <p:ext uri="{C676402C-5697-4E1C-873F-D02D1690AC5C}">
        <p15:threadingInfo xmlns:p15="http://schemas.microsoft.com/office/powerpoint/2012/main" timeZoneBias="-60"/>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1" dt="2021-10-17T19:48:06.826" idx="1">
    <p:pos x="7680" y="0"/>
    <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10-17T19:48:06.826" idx="1">
    <p:pos x="7680" y="0"/>
    <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10-17T19:48:06.826" idx="1">
    <p:pos x="7680" y="0"/>
    <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10-17T19:48:06.826" idx="1">
    <p:pos x="7680" y="0"/>
    <p:text/>
    <p:extLst>
      <p:ext uri="{C676402C-5697-4E1C-873F-D02D1690AC5C}">
        <p15:threadingInfo xmlns:p15="http://schemas.microsoft.com/office/powerpoint/2012/main" timeZoneBias="-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10-17T19:48:06.826" idx="1">
    <p:pos x="7680" y="0"/>
    <p:text/>
    <p:extLst>
      <p:ext uri="{C676402C-5697-4E1C-873F-D02D1690AC5C}">
        <p15:threadingInfo xmlns:p15="http://schemas.microsoft.com/office/powerpoint/2012/main" timeZoneBias="-6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10-17T19:48:06.826" idx="1">
    <p:pos x="7680" y="0"/>
    <p:text/>
    <p:extLst>
      <p:ext uri="{C676402C-5697-4E1C-873F-D02D1690AC5C}">
        <p15:threadingInfo xmlns:p15="http://schemas.microsoft.com/office/powerpoint/2012/main" timeZoneBias="-6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1-10-17T19:48:06.826" idx="1">
    <p:pos x="7680" y="0"/>
    <p:text/>
    <p:extLst>
      <p:ext uri="{C676402C-5697-4E1C-873F-D02D1690AC5C}">
        <p15:threadingInfo xmlns:p15="http://schemas.microsoft.com/office/powerpoint/2012/main" timeZoneBias="-6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1-10-17T19:48:06.826" idx="1">
    <p:pos x="7680" y="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C9A049-CFD3-447E-9844-08BEEEC1B3EE}" type="datetimeFigureOut">
              <a:rPr lang="en-GB" smtClean="0"/>
              <a:t>30/10/2021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49B725-6009-4996-B864-3D71E921DD00}" type="slidenum">
              <a:rPr lang="en-GB" smtClean="0"/>
              <a:t>‹#›</a:t>
            </a:fld>
            <a:endParaRPr lang="en-GB"/>
          </a:p>
        </p:txBody>
      </p:sp>
    </p:spTree>
    <p:extLst>
      <p:ext uri="{BB962C8B-B14F-4D97-AF65-F5344CB8AC3E}">
        <p14:creationId xmlns:p14="http://schemas.microsoft.com/office/powerpoint/2010/main" val="4132418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Instructor Note: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GUI: Provide all details on how to navigate Windows file explorer. </a:t>
            </a:r>
            <a:r>
              <a:rPr lang="en-GB" sz="1200" kern="1200" dirty="0">
                <a:solidFill>
                  <a:schemeClr val="tx1"/>
                </a:solidFill>
                <a:effectLst/>
                <a:latin typeface="+mn-lt"/>
                <a:ea typeface="+mn-ea"/>
                <a:cs typeface="+mn-cs"/>
              </a:rPr>
              <a:t>Emphasise some useful features of file explorer like mapping of drives, pin to quick access, access another computer file explorer 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t>
            </a:r>
            <a:r>
              <a:rPr lang="en-GB" sz="1200" kern="1200" dirty="0" err="1">
                <a:solidFill>
                  <a:schemeClr val="tx1"/>
                </a:solidFill>
                <a:effectLst/>
                <a:latin typeface="+mn-lt"/>
                <a:ea typeface="+mn-ea"/>
                <a:cs typeface="+mn-cs"/>
              </a:rPr>
              <a:t>owerShell</a:t>
            </a:r>
            <a:r>
              <a:rPr lang="en-GB" sz="1200" kern="1200" dirty="0">
                <a:solidFill>
                  <a:schemeClr val="tx1"/>
                </a:solidFill>
                <a:effectLst/>
                <a:latin typeface="+mn-lt"/>
                <a:ea typeface="+mn-ea"/>
                <a:cs typeface="+mn-cs"/>
              </a:rPr>
              <a:t>: Explain the types of PowerShell interface we have. The ISE (Integrated Scripting Environment) and the Console Environment. Focus more attention on the Console. </a:t>
            </a:r>
          </a:p>
        </p:txBody>
      </p:sp>
      <p:sp>
        <p:nvSpPr>
          <p:cNvPr id="4" name="Slide Number Placeholder 3"/>
          <p:cNvSpPr>
            <a:spLocks noGrp="1"/>
          </p:cNvSpPr>
          <p:nvPr>
            <p:ph type="sldNum" sz="quarter" idx="5"/>
          </p:nvPr>
        </p:nvSpPr>
        <p:spPr/>
        <p:txBody>
          <a:bodyPr/>
          <a:lstStyle/>
          <a:p>
            <a:fld id="{B049B725-6009-4996-B864-3D71E921DD00}" type="slidenum">
              <a:rPr lang="en-GB" smtClean="0"/>
              <a:t>8</a:t>
            </a:fld>
            <a:endParaRPr lang="en-GB"/>
          </a:p>
        </p:txBody>
      </p:sp>
    </p:spTree>
    <p:extLst>
      <p:ext uri="{BB962C8B-B14F-4D97-AF65-F5344CB8AC3E}">
        <p14:creationId xmlns:p14="http://schemas.microsoft.com/office/powerpoint/2010/main" val="635888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 Show the user how to access both the console PowerShell and the ISE. After navigating. Please inform users that for now most of the things we will be working on will be on the PowerShell console in caparison with the File Explorer GUI</a:t>
            </a:r>
            <a:endParaRPr lang="en-GB" dirty="0"/>
          </a:p>
        </p:txBody>
      </p:sp>
      <p:sp>
        <p:nvSpPr>
          <p:cNvPr id="4" name="Slide Number Placeholder 3"/>
          <p:cNvSpPr>
            <a:spLocks noGrp="1"/>
          </p:cNvSpPr>
          <p:nvPr>
            <p:ph type="sldNum" sz="quarter" idx="5"/>
          </p:nvPr>
        </p:nvSpPr>
        <p:spPr/>
        <p:txBody>
          <a:bodyPr/>
          <a:lstStyle/>
          <a:p>
            <a:fld id="{B049B725-6009-4996-B864-3D71E921DD00}" type="slidenum">
              <a:rPr lang="en-GB" smtClean="0"/>
              <a:t>12</a:t>
            </a:fld>
            <a:endParaRPr lang="en-GB"/>
          </a:p>
        </p:txBody>
      </p:sp>
    </p:spTree>
    <p:extLst>
      <p:ext uri="{BB962C8B-B14F-4D97-AF65-F5344CB8AC3E}">
        <p14:creationId xmlns:p14="http://schemas.microsoft.com/office/powerpoint/2010/main" val="272984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049B725-6009-4996-B864-3D71E921DD00}" type="slidenum">
              <a:rPr lang="en-GB" smtClean="0"/>
              <a:t>17</a:t>
            </a:fld>
            <a:endParaRPr lang="en-GB"/>
          </a:p>
        </p:txBody>
      </p:sp>
    </p:spTree>
    <p:extLst>
      <p:ext uri="{BB962C8B-B14F-4D97-AF65-F5344CB8AC3E}">
        <p14:creationId xmlns:p14="http://schemas.microsoft.com/office/powerpoint/2010/main" val="3982518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 Explain the help system in details. Let the parameter set standout when explaining it. Do  a hands on for other features of the help system. </a:t>
            </a:r>
            <a:r>
              <a:rPr lang="en-US" dirty="0" err="1"/>
              <a:t>Eg</a:t>
            </a:r>
            <a:r>
              <a:rPr lang="en-US" dirty="0"/>
              <a:t> –Full, -examples, -online parameter of the Help Feature</a:t>
            </a:r>
          </a:p>
        </p:txBody>
      </p:sp>
      <p:sp>
        <p:nvSpPr>
          <p:cNvPr id="4" name="Slide Number Placeholder 3"/>
          <p:cNvSpPr>
            <a:spLocks noGrp="1"/>
          </p:cNvSpPr>
          <p:nvPr>
            <p:ph type="sldNum" sz="quarter" idx="5"/>
          </p:nvPr>
        </p:nvSpPr>
        <p:spPr/>
        <p:txBody>
          <a:bodyPr/>
          <a:lstStyle/>
          <a:p>
            <a:fld id="{B049B725-6009-4996-B864-3D71E921DD00}" type="slidenum">
              <a:rPr lang="en-GB" smtClean="0"/>
              <a:t>18</a:t>
            </a:fld>
            <a:endParaRPr lang="en-GB"/>
          </a:p>
        </p:txBody>
      </p:sp>
    </p:spTree>
    <p:extLst>
      <p:ext uri="{BB962C8B-B14F-4D97-AF65-F5344CB8AC3E}">
        <p14:creationId xmlns:p14="http://schemas.microsoft.com/office/powerpoint/2010/main" val="381588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 This slides covers both the aliases for </a:t>
            </a:r>
            <a:r>
              <a:rPr lang="en-US" dirty="0" err="1"/>
              <a:t>cmd</a:t>
            </a:r>
            <a:r>
              <a:rPr lang="en-US" dirty="0"/>
              <a:t> and the </a:t>
            </a:r>
            <a:r>
              <a:rPr lang="en-US" dirty="0" err="1"/>
              <a:t>comdlets</a:t>
            </a:r>
            <a:r>
              <a:rPr lang="en-US" dirty="0"/>
              <a:t>. Show both examples to your user and let them decide which to use based on there preference.  </a:t>
            </a:r>
          </a:p>
          <a:p>
            <a:r>
              <a:rPr lang="en-US" dirty="0"/>
              <a:t>Directory navigation should be both on the GUI then </a:t>
            </a:r>
            <a:r>
              <a:rPr lang="en-US" dirty="0" err="1"/>
              <a:t>powerShell</a:t>
            </a:r>
            <a:r>
              <a:rPr lang="en-US" dirty="0"/>
              <a:t>. This helps the user to get a better understand of how it work</a:t>
            </a:r>
          </a:p>
        </p:txBody>
      </p:sp>
      <p:sp>
        <p:nvSpPr>
          <p:cNvPr id="4" name="Slide Number Placeholder 3"/>
          <p:cNvSpPr>
            <a:spLocks noGrp="1"/>
          </p:cNvSpPr>
          <p:nvPr>
            <p:ph type="sldNum" sz="quarter" idx="5"/>
          </p:nvPr>
        </p:nvSpPr>
        <p:spPr/>
        <p:txBody>
          <a:bodyPr/>
          <a:lstStyle/>
          <a:p>
            <a:fld id="{B049B725-6009-4996-B864-3D71E921DD00}" type="slidenum">
              <a:rPr lang="en-GB" smtClean="0"/>
              <a:t>19</a:t>
            </a:fld>
            <a:endParaRPr lang="en-GB"/>
          </a:p>
        </p:txBody>
      </p:sp>
    </p:spTree>
    <p:extLst>
      <p:ext uri="{BB962C8B-B14F-4D97-AF65-F5344CB8AC3E}">
        <p14:creationId xmlns:p14="http://schemas.microsoft.com/office/powerpoint/2010/main" val="2994170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 This slides covers both the aliases for </a:t>
            </a:r>
            <a:r>
              <a:rPr lang="en-US" dirty="0" err="1"/>
              <a:t>cmd</a:t>
            </a:r>
            <a:r>
              <a:rPr lang="en-US" dirty="0"/>
              <a:t> and the </a:t>
            </a:r>
            <a:r>
              <a:rPr lang="en-US" dirty="0" err="1"/>
              <a:t>comdlets</a:t>
            </a:r>
            <a:r>
              <a:rPr lang="en-US" dirty="0"/>
              <a:t>. Show both examples to your user and let them decide which to use based on there preference.  </a:t>
            </a:r>
          </a:p>
          <a:p>
            <a:r>
              <a:rPr lang="en-US" dirty="0"/>
              <a:t>Directory navigation should be both on the GUI then </a:t>
            </a:r>
            <a:r>
              <a:rPr lang="en-US" dirty="0" err="1"/>
              <a:t>powerShell</a:t>
            </a:r>
            <a:r>
              <a:rPr lang="en-US" dirty="0"/>
              <a:t>. This helps the user to get a better understand of how it work</a:t>
            </a:r>
          </a:p>
        </p:txBody>
      </p:sp>
      <p:sp>
        <p:nvSpPr>
          <p:cNvPr id="4" name="Slide Number Placeholder 3"/>
          <p:cNvSpPr>
            <a:spLocks noGrp="1"/>
          </p:cNvSpPr>
          <p:nvPr>
            <p:ph type="sldNum" sz="quarter" idx="5"/>
          </p:nvPr>
        </p:nvSpPr>
        <p:spPr/>
        <p:txBody>
          <a:bodyPr/>
          <a:lstStyle/>
          <a:p>
            <a:fld id="{B049B725-6009-4996-B864-3D71E921DD00}" type="slidenum">
              <a:rPr lang="en-GB" smtClean="0"/>
              <a:t>20</a:t>
            </a:fld>
            <a:endParaRPr lang="en-GB"/>
          </a:p>
        </p:txBody>
      </p:sp>
    </p:spTree>
    <p:extLst>
      <p:ext uri="{BB962C8B-B14F-4D97-AF65-F5344CB8AC3E}">
        <p14:creationId xmlns:p14="http://schemas.microsoft.com/office/powerpoint/2010/main" val="2378034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 This slides covers both the aliases for </a:t>
            </a:r>
            <a:r>
              <a:rPr lang="en-US" dirty="0" err="1"/>
              <a:t>cmd</a:t>
            </a:r>
            <a:r>
              <a:rPr lang="en-US" dirty="0"/>
              <a:t> and the </a:t>
            </a:r>
            <a:r>
              <a:rPr lang="en-US" dirty="0" err="1"/>
              <a:t>comdlets</a:t>
            </a:r>
            <a:r>
              <a:rPr lang="en-US" dirty="0"/>
              <a:t>. Show both examples to your user and let them decide which to use based on there preference.  </a:t>
            </a:r>
          </a:p>
          <a:p>
            <a:r>
              <a:rPr lang="en-US" dirty="0"/>
              <a:t>Directory navigation should be both on the GUI then </a:t>
            </a:r>
            <a:r>
              <a:rPr lang="en-US" dirty="0" err="1"/>
              <a:t>powerShell</a:t>
            </a:r>
            <a:r>
              <a:rPr lang="en-US" dirty="0"/>
              <a:t>. This helps the user to get a better understand of how it work</a:t>
            </a:r>
          </a:p>
        </p:txBody>
      </p:sp>
      <p:sp>
        <p:nvSpPr>
          <p:cNvPr id="4" name="Slide Number Placeholder 3"/>
          <p:cNvSpPr>
            <a:spLocks noGrp="1"/>
          </p:cNvSpPr>
          <p:nvPr>
            <p:ph type="sldNum" sz="quarter" idx="5"/>
          </p:nvPr>
        </p:nvSpPr>
        <p:spPr/>
        <p:txBody>
          <a:bodyPr/>
          <a:lstStyle/>
          <a:p>
            <a:fld id="{B049B725-6009-4996-B864-3D71E921DD00}" type="slidenum">
              <a:rPr lang="en-GB" smtClean="0"/>
              <a:t>21</a:t>
            </a:fld>
            <a:endParaRPr lang="en-GB"/>
          </a:p>
        </p:txBody>
      </p:sp>
    </p:spTree>
    <p:extLst>
      <p:ext uri="{BB962C8B-B14F-4D97-AF65-F5344CB8AC3E}">
        <p14:creationId xmlns:p14="http://schemas.microsoft.com/office/powerpoint/2010/main" val="275529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49B725-6009-4996-B864-3D71E921DD00}" type="slidenum">
              <a:rPr lang="en-GB" smtClean="0"/>
              <a:t>22</a:t>
            </a:fld>
            <a:endParaRPr lang="en-GB"/>
          </a:p>
        </p:txBody>
      </p:sp>
    </p:spTree>
    <p:extLst>
      <p:ext uri="{BB962C8B-B14F-4D97-AF65-F5344CB8AC3E}">
        <p14:creationId xmlns:p14="http://schemas.microsoft.com/office/powerpoint/2010/main" val="1664936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 This slides covers both the aliases for </a:t>
            </a:r>
            <a:r>
              <a:rPr lang="en-US" dirty="0" err="1"/>
              <a:t>cmd</a:t>
            </a:r>
            <a:r>
              <a:rPr lang="en-US" dirty="0"/>
              <a:t> and the </a:t>
            </a:r>
            <a:r>
              <a:rPr lang="en-US" dirty="0" err="1"/>
              <a:t>comdlets</a:t>
            </a:r>
            <a:r>
              <a:rPr lang="en-US" dirty="0"/>
              <a:t>. Show both examples to your user and let them decide which to use based on there preference.  </a:t>
            </a:r>
          </a:p>
          <a:p>
            <a:r>
              <a:rPr lang="en-US" dirty="0"/>
              <a:t>Directory navigation should be both on the GUI then </a:t>
            </a:r>
            <a:r>
              <a:rPr lang="en-US" dirty="0" err="1"/>
              <a:t>powerShell</a:t>
            </a:r>
            <a:r>
              <a:rPr lang="en-US" dirty="0"/>
              <a:t>. This helps the user to get a better understand of how it work</a:t>
            </a:r>
          </a:p>
        </p:txBody>
      </p:sp>
      <p:sp>
        <p:nvSpPr>
          <p:cNvPr id="4" name="Slide Number Placeholder 3"/>
          <p:cNvSpPr>
            <a:spLocks noGrp="1"/>
          </p:cNvSpPr>
          <p:nvPr>
            <p:ph type="sldNum" sz="quarter" idx="5"/>
          </p:nvPr>
        </p:nvSpPr>
        <p:spPr/>
        <p:txBody>
          <a:bodyPr/>
          <a:lstStyle/>
          <a:p>
            <a:fld id="{B049B725-6009-4996-B864-3D71E921DD00}" type="slidenum">
              <a:rPr lang="en-GB" smtClean="0"/>
              <a:t>23</a:t>
            </a:fld>
            <a:endParaRPr lang="en-GB"/>
          </a:p>
        </p:txBody>
      </p:sp>
    </p:spTree>
    <p:extLst>
      <p:ext uri="{BB962C8B-B14F-4D97-AF65-F5344CB8AC3E}">
        <p14:creationId xmlns:p14="http://schemas.microsoft.com/office/powerpoint/2010/main" val="2800803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1641-B69B-4781-96C7-7D59AAAE65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5545C3D-6282-444F-BC1D-BBCD0AEE1C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02A4888-5FBE-4FCB-94C9-577BC85EC9ED}"/>
              </a:ext>
            </a:extLst>
          </p:cNvPr>
          <p:cNvSpPr>
            <a:spLocks noGrp="1"/>
          </p:cNvSpPr>
          <p:nvPr>
            <p:ph type="dt" sz="half" idx="10"/>
          </p:nvPr>
        </p:nvSpPr>
        <p:spPr/>
        <p:txBody>
          <a:bodyPr/>
          <a:lstStyle/>
          <a:p>
            <a:fld id="{9041AB0E-CDC6-405E-9943-34024038975E}" type="datetimeFigureOut">
              <a:rPr lang="en-GB" smtClean="0"/>
              <a:t>30/10/2021</a:t>
            </a:fld>
            <a:endParaRPr lang="en-GB"/>
          </a:p>
        </p:txBody>
      </p:sp>
      <p:sp>
        <p:nvSpPr>
          <p:cNvPr id="5" name="Footer Placeholder 4">
            <a:extLst>
              <a:ext uri="{FF2B5EF4-FFF2-40B4-BE49-F238E27FC236}">
                <a16:creationId xmlns:a16="http://schemas.microsoft.com/office/drawing/2014/main" id="{B19FF23C-446A-4320-A1E9-8734C90819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9120D8-A5BA-4094-9A31-E51BBD41E065}"/>
              </a:ext>
            </a:extLst>
          </p:cNvPr>
          <p:cNvSpPr>
            <a:spLocks noGrp="1"/>
          </p:cNvSpPr>
          <p:nvPr>
            <p:ph type="sldNum" sz="quarter" idx="12"/>
          </p:nvPr>
        </p:nvSpPr>
        <p:spPr/>
        <p:txBody>
          <a:bodyPr/>
          <a:lstStyle/>
          <a:p>
            <a:fld id="{3467745E-4373-4C43-8C3E-9378A3843BDF}" type="slidenum">
              <a:rPr lang="en-GB" smtClean="0"/>
              <a:t>‹#›</a:t>
            </a:fld>
            <a:endParaRPr lang="en-GB"/>
          </a:p>
        </p:txBody>
      </p:sp>
    </p:spTree>
    <p:extLst>
      <p:ext uri="{BB962C8B-B14F-4D97-AF65-F5344CB8AC3E}">
        <p14:creationId xmlns:p14="http://schemas.microsoft.com/office/powerpoint/2010/main" val="1234228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2DAFC-310D-4207-85E1-0D038F2B293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6D44EDA-5FB3-4665-BD4F-23DF1CDBAB7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05D577-3A87-41B1-9D24-F2434A66FE7D}"/>
              </a:ext>
            </a:extLst>
          </p:cNvPr>
          <p:cNvSpPr>
            <a:spLocks noGrp="1"/>
          </p:cNvSpPr>
          <p:nvPr>
            <p:ph type="dt" sz="half" idx="10"/>
          </p:nvPr>
        </p:nvSpPr>
        <p:spPr/>
        <p:txBody>
          <a:bodyPr/>
          <a:lstStyle/>
          <a:p>
            <a:fld id="{9041AB0E-CDC6-405E-9943-34024038975E}" type="datetimeFigureOut">
              <a:rPr lang="en-GB" smtClean="0"/>
              <a:t>30/10/2021</a:t>
            </a:fld>
            <a:endParaRPr lang="en-GB"/>
          </a:p>
        </p:txBody>
      </p:sp>
      <p:sp>
        <p:nvSpPr>
          <p:cNvPr id="5" name="Footer Placeholder 4">
            <a:extLst>
              <a:ext uri="{FF2B5EF4-FFF2-40B4-BE49-F238E27FC236}">
                <a16:creationId xmlns:a16="http://schemas.microsoft.com/office/drawing/2014/main" id="{F1632DA0-8B59-4A5A-9005-E4920906692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F6EF55-2570-41AD-AD5D-0908ACEA8196}"/>
              </a:ext>
            </a:extLst>
          </p:cNvPr>
          <p:cNvSpPr>
            <a:spLocks noGrp="1"/>
          </p:cNvSpPr>
          <p:nvPr>
            <p:ph type="sldNum" sz="quarter" idx="12"/>
          </p:nvPr>
        </p:nvSpPr>
        <p:spPr/>
        <p:txBody>
          <a:bodyPr/>
          <a:lstStyle/>
          <a:p>
            <a:fld id="{3467745E-4373-4C43-8C3E-9378A3843BDF}" type="slidenum">
              <a:rPr lang="en-GB" smtClean="0"/>
              <a:t>‹#›</a:t>
            </a:fld>
            <a:endParaRPr lang="en-GB"/>
          </a:p>
        </p:txBody>
      </p:sp>
    </p:spTree>
    <p:extLst>
      <p:ext uri="{BB962C8B-B14F-4D97-AF65-F5344CB8AC3E}">
        <p14:creationId xmlns:p14="http://schemas.microsoft.com/office/powerpoint/2010/main" val="4143455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E7F92E-1B26-4FB7-A1A7-329523B5E21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7C25FD4-2F2D-4BEF-8E3E-2734688E754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AB83FCF-1A04-452E-977F-AD7E3309F2AE}"/>
              </a:ext>
            </a:extLst>
          </p:cNvPr>
          <p:cNvSpPr>
            <a:spLocks noGrp="1"/>
          </p:cNvSpPr>
          <p:nvPr>
            <p:ph type="dt" sz="half" idx="10"/>
          </p:nvPr>
        </p:nvSpPr>
        <p:spPr/>
        <p:txBody>
          <a:bodyPr/>
          <a:lstStyle/>
          <a:p>
            <a:fld id="{9041AB0E-CDC6-405E-9943-34024038975E}" type="datetimeFigureOut">
              <a:rPr lang="en-GB" smtClean="0"/>
              <a:t>30/10/2021</a:t>
            </a:fld>
            <a:endParaRPr lang="en-GB"/>
          </a:p>
        </p:txBody>
      </p:sp>
      <p:sp>
        <p:nvSpPr>
          <p:cNvPr id="5" name="Footer Placeholder 4">
            <a:extLst>
              <a:ext uri="{FF2B5EF4-FFF2-40B4-BE49-F238E27FC236}">
                <a16:creationId xmlns:a16="http://schemas.microsoft.com/office/drawing/2014/main" id="{20125047-C0B5-43BC-AF65-5BFFFC8E23B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110D09B-0D64-4081-8BE8-50F96F49FD28}"/>
              </a:ext>
            </a:extLst>
          </p:cNvPr>
          <p:cNvSpPr>
            <a:spLocks noGrp="1"/>
          </p:cNvSpPr>
          <p:nvPr>
            <p:ph type="sldNum" sz="quarter" idx="12"/>
          </p:nvPr>
        </p:nvSpPr>
        <p:spPr/>
        <p:txBody>
          <a:bodyPr/>
          <a:lstStyle/>
          <a:p>
            <a:fld id="{3467745E-4373-4C43-8C3E-9378A3843BDF}" type="slidenum">
              <a:rPr lang="en-GB" smtClean="0"/>
              <a:t>‹#›</a:t>
            </a:fld>
            <a:endParaRPr lang="en-GB"/>
          </a:p>
        </p:txBody>
      </p:sp>
    </p:spTree>
    <p:extLst>
      <p:ext uri="{BB962C8B-B14F-4D97-AF65-F5344CB8AC3E}">
        <p14:creationId xmlns:p14="http://schemas.microsoft.com/office/powerpoint/2010/main" val="3973798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F98B3-C375-493D-A117-74355B50F32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20728E9-D341-40DA-AA84-0B612FD194C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20EE3A6-C22C-4CB4-87F4-D2973780F13E}"/>
              </a:ext>
            </a:extLst>
          </p:cNvPr>
          <p:cNvSpPr>
            <a:spLocks noGrp="1"/>
          </p:cNvSpPr>
          <p:nvPr>
            <p:ph type="dt" sz="half" idx="10"/>
          </p:nvPr>
        </p:nvSpPr>
        <p:spPr/>
        <p:txBody>
          <a:bodyPr/>
          <a:lstStyle/>
          <a:p>
            <a:fld id="{9041AB0E-CDC6-405E-9943-34024038975E}" type="datetimeFigureOut">
              <a:rPr lang="en-GB" smtClean="0"/>
              <a:t>30/10/2021</a:t>
            </a:fld>
            <a:endParaRPr lang="en-GB"/>
          </a:p>
        </p:txBody>
      </p:sp>
      <p:sp>
        <p:nvSpPr>
          <p:cNvPr id="5" name="Footer Placeholder 4">
            <a:extLst>
              <a:ext uri="{FF2B5EF4-FFF2-40B4-BE49-F238E27FC236}">
                <a16:creationId xmlns:a16="http://schemas.microsoft.com/office/drawing/2014/main" id="{8A660223-AADC-468D-B359-06CFCA78FF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8129F3-6D36-4160-8E6E-E71510594993}"/>
              </a:ext>
            </a:extLst>
          </p:cNvPr>
          <p:cNvSpPr>
            <a:spLocks noGrp="1"/>
          </p:cNvSpPr>
          <p:nvPr>
            <p:ph type="sldNum" sz="quarter" idx="12"/>
          </p:nvPr>
        </p:nvSpPr>
        <p:spPr/>
        <p:txBody>
          <a:bodyPr/>
          <a:lstStyle/>
          <a:p>
            <a:fld id="{3467745E-4373-4C43-8C3E-9378A3843BDF}" type="slidenum">
              <a:rPr lang="en-GB" smtClean="0"/>
              <a:t>‹#›</a:t>
            </a:fld>
            <a:endParaRPr lang="en-GB"/>
          </a:p>
        </p:txBody>
      </p:sp>
    </p:spTree>
    <p:extLst>
      <p:ext uri="{BB962C8B-B14F-4D97-AF65-F5344CB8AC3E}">
        <p14:creationId xmlns:p14="http://schemas.microsoft.com/office/powerpoint/2010/main" val="1116482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97AEB-592C-4E46-8EA8-4A4B940F9B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A973E94-4482-44A7-83E7-79F342D94E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8D0F2E-2B8E-4FDB-99A1-559DFDC12B7B}"/>
              </a:ext>
            </a:extLst>
          </p:cNvPr>
          <p:cNvSpPr>
            <a:spLocks noGrp="1"/>
          </p:cNvSpPr>
          <p:nvPr>
            <p:ph type="dt" sz="half" idx="10"/>
          </p:nvPr>
        </p:nvSpPr>
        <p:spPr/>
        <p:txBody>
          <a:bodyPr/>
          <a:lstStyle/>
          <a:p>
            <a:fld id="{9041AB0E-CDC6-405E-9943-34024038975E}" type="datetimeFigureOut">
              <a:rPr lang="en-GB" smtClean="0"/>
              <a:t>30/10/2021</a:t>
            </a:fld>
            <a:endParaRPr lang="en-GB"/>
          </a:p>
        </p:txBody>
      </p:sp>
      <p:sp>
        <p:nvSpPr>
          <p:cNvPr id="5" name="Footer Placeholder 4">
            <a:extLst>
              <a:ext uri="{FF2B5EF4-FFF2-40B4-BE49-F238E27FC236}">
                <a16:creationId xmlns:a16="http://schemas.microsoft.com/office/drawing/2014/main" id="{D1468917-970F-47DE-8C60-D9618E8B274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802D6B-5891-422E-A2E1-15D797078F11}"/>
              </a:ext>
            </a:extLst>
          </p:cNvPr>
          <p:cNvSpPr>
            <a:spLocks noGrp="1"/>
          </p:cNvSpPr>
          <p:nvPr>
            <p:ph type="sldNum" sz="quarter" idx="12"/>
          </p:nvPr>
        </p:nvSpPr>
        <p:spPr/>
        <p:txBody>
          <a:bodyPr/>
          <a:lstStyle/>
          <a:p>
            <a:fld id="{3467745E-4373-4C43-8C3E-9378A3843BDF}" type="slidenum">
              <a:rPr lang="en-GB" smtClean="0"/>
              <a:t>‹#›</a:t>
            </a:fld>
            <a:endParaRPr lang="en-GB"/>
          </a:p>
        </p:txBody>
      </p:sp>
    </p:spTree>
    <p:extLst>
      <p:ext uri="{BB962C8B-B14F-4D97-AF65-F5344CB8AC3E}">
        <p14:creationId xmlns:p14="http://schemas.microsoft.com/office/powerpoint/2010/main" val="3462538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9BC62-09DE-45D5-98DD-D2EC3CE3AB7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349FB27-E46C-48B0-A77C-0B770F03B12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EF2B33B-2464-4E7B-BC25-C366DD36CA0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1C7C6D1-1190-47AA-8246-40D08EEFCB69}"/>
              </a:ext>
            </a:extLst>
          </p:cNvPr>
          <p:cNvSpPr>
            <a:spLocks noGrp="1"/>
          </p:cNvSpPr>
          <p:nvPr>
            <p:ph type="dt" sz="half" idx="10"/>
          </p:nvPr>
        </p:nvSpPr>
        <p:spPr/>
        <p:txBody>
          <a:bodyPr/>
          <a:lstStyle/>
          <a:p>
            <a:fld id="{9041AB0E-CDC6-405E-9943-34024038975E}" type="datetimeFigureOut">
              <a:rPr lang="en-GB" smtClean="0"/>
              <a:t>30/10/2021</a:t>
            </a:fld>
            <a:endParaRPr lang="en-GB"/>
          </a:p>
        </p:txBody>
      </p:sp>
      <p:sp>
        <p:nvSpPr>
          <p:cNvPr id="6" name="Footer Placeholder 5">
            <a:extLst>
              <a:ext uri="{FF2B5EF4-FFF2-40B4-BE49-F238E27FC236}">
                <a16:creationId xmlns:a16="http://schemas.microsoft.com/office/drawing/2014/main" id="{0BB381B8-7583-41EA-9A55-DED2CAE5139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D41A0C-DDB4-4768-944B-65CD1A143202}"/>
              </a:ext>
            </a:extLst>
          </p:cNvPr>
          <p:cNvSpPr>
            <a:spLocks noGrp="1"/>
          </p:cNvSpPr>
          <p:nvPr>
            <p:ph type="sldNum" sz="quarter" idx="12"/>
          </p:nvPr>
        </p:nvSpPr>
        <p:spPr/>
        <p:txBody>
          <a:bodyPr/>
          <a:lstStyle/>
          <a:p>
            <a:fld id="{3467745E-4373-4C43-8C3E-9378A3843BDF}" type="slidenum">
              <a:rPr lang="en-GB" smtClean="0"/>
              <a:t>‹#›</a:t>
            </a:fld>
            <a:endParaRPr lang="en-GB"/>
          </a:p>
        </p:txBody>
      </p:sp>
    </p:spTree>
    <p:extLst>
      <p:ext uri="{BB962C8B-B14F-4D97-AF65-F5344CB8AC3E}">
        <p14:creationId xmlns:p14="http://schemas.microsoft.com/office/powerpoint/2010/main" val="2275522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A1E7E-A7E7-4D0E-97E8-3930BA9F3D1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E034CE9-DD6B-42E6-A36E-9ADE401589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8B42F40-67DA-4A5F-8357-928BC139227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8F2972E-6F4A-493B-BE6E-422F30EFA4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EF52A5-7B86-47C6-B98E-32B2BCFA588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30A4B02-1F06-4B6F-8A5B-E5D43403E032}"/>
              </a:ext>
            </a:extLst>
          </p:cNvPr>
          <p:cNvSpPr>
            <a:spLocks noGrp="1"/>
          </p:cNvSpPr>
          <p:nvPr>
            <p:ph type="dt" sz="half" idx="10"/>
          </p:nvPr>
        </p:nvSpPr>
        <p:spPr/>
        <p:txBody>
          <a:bodyPr/>
          <a:lstStyle/>
          <a:p>
            <a:fld id="{9041AB0E-CDC6-405E-9943-34024038975E}" type="datetimeFigureOut">
              <a:rPr lang="en-GB" smtClean="0"/>
              <a:t>30/10/2021</a:t>
            </a:fld>
            <a:endParaRPr lang="en-GB"/>
          </a:p>
        </p:txBody>
      </p:sp>
      <p:sp>
        <p:nvSpPr>
          <p:cNvPr id="8" name="Footer Placeholder 7">
            <a:extLst>
              <a:ext uri="{FF2B5EF4-FFF2-40B4-BE49-F238E27FC236}">
                <a16:creationId xmlns:a16="http://schemas.microsoft.com/office/drawing/2014/main" id="{FBAFDAC1-FD39-4BCD-AC42-EE2C7A92E42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7F2AA83-E69C-4E59-9274-6A9C050E1C70}"/>
              </a:ext>
            </a:extLst>
          </p:cNvPr>
          <p:cNvSpPr>
            <a:spLocks noGrp="1"/>
          </p:cNvSpPr>
          <p:nvPr>
            <p:ph type="sldNum" sz="quarter" idx="12"/>
          </p:nvPr>
        </p:nvSpPr>
        <p:spPr/>
        <p:txBody>
          <a:bodyPr/>
          <a:lstStyle/>
          <a:p>
            <a:fld id="{3467745E-4373-4C43-8C3E-9378A3843BDF}" type="slidenum">
              <a:rPr lang="en-GB" smtClean="0"/>
              <a:t>‹#›</a:t>
            </a:fld>
            <a:endParaRPr lang="en-GB"/>
          </a:p>
        </p:txBody>
      </p:sp>
    </p:spTree>
    <p:extLst>
      <p:ext uri="{BB962C8B-B14F-4D97-AF65-F5344CB8AC3E}">
        <p14:creationId xmlns:p14="http://schemas.microsoft.com/office/powerpoint/2010/main" val="1625187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15A0A-FDCA-40A0-973D-D5A9F2E7FBA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373D5C8-0373-4BB3-AE68-19D4CFC1DB89}"/>
              </a:ext>
            </a:extLst>
          </p:cNvPr>
          <p:cNvSpPr>
            <a:spLocks noGrp="1"/>
          </p:cNvSpPr>
          <p:nvPr>
            <p:ph type="dt" sz="half" idx="10"/>
          </p:nvPr>
        </p:nvSpPr>
        <p:spPr/>
        <p:txBody>
          <a:bodyPr/>
          <a:lstStyle/>
          <a:p>
            <a:fld id="{9041AB0E-CDC6-405E-9943-34024038975E}" type="datetimeFigureOut">
              <a:rPr lang="en-GB" smtClean="0"/>
              <a:t>30/10/2021</a:t>
            </a:fld>
            <a:endParaRPr lang="en-GB"/>
          </a:p>
        </p:txBody>
      </p:sp>
      <p:sp>
        <p:nvSpPr>
          <p:cNvPr id="4" name="Footer Placeholder 3">
            <a:extLst>
              <a:ext uri="{FF2B5EF4-FFF2-40B4-BE49-F238E27FC236}">
                <a16:creationId xmlns:a16="http://schemas.microsoft.com/office/drawing/2014/main" id="{D512DDE4-DF0F-4685-844D-80BBD634E75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501CE56-DB56-4EF1-8D4B-6E21F8C58266}"/>
              </a:ext>
            </a:extLst>
          </p:cNvPr>
          <p:cNvSpPr>
            <a:spLocks noGrp="1"/>
          </p:cNvSpPr>
          <p:nvPr>
            <p:ph type="sldNum" sz="quarter" idx="12"/>
          </p:nvPr>
        </p:nvSpPr>
        <p:spPr/>
        <p:txBody>
          <a:bodyPr/>
          <a:lstStyle/>
          <a:p>
            <a:fld id="{3467745E-4373-4C43-8C3E-9378A3843BDF}" type="slidenum">
              <a:rPr lang="en-GB" smtClean="0"/>
              <a:t>‹#›</a:t>
            </a:fld>
            <a:endParaRPr lang="en-GB"/>
          </a:p>
        </p:txBody>
      </p:sp>
    </p:spTree>
    <p:extLst>
      <p:ext uri="{BB962C8B-B14F-4D97-AF65-F5344CB8AC3E}">
        <p14:creationId xmlns:p14="http://schemas.microsoft.com/office/powerpoint/2010/main" val="3221244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A98CC7-441F-420C-A162-7EA4C0720205}"/>
              </a:ext>
            </a:extLst>
          </p:cNvPr>
          <p:cNvSpPr>
            <a:spLocks noGrp="1"/>
          </p:cNvSpPr>
          <p:nvPr>
            <p:ph type="dt" sz="half" idx="10"/>
          </p:nvPr>
        </p:nvSpPr>
        <p:spPr/>
        <p:txBody>
          <a:bodyPr/>
          <a:lstStyle/>
          <a:p>
            <a:fld id="{9041AB0E-CDC6-405E-9943-34024038975E}" type="datetimeFigureOut">
              <a:rPr lang="en-GB" smtClean="0"/>
              <a:t>30/10/2021</a:t>
            </a:fld>
            <a:endParaRPr lang="en-GB"/>
          </a:p>
        </p:txBody>
      </p:sp>
      <p:sp>
        <p:nvSpPr>
          <p:cNvPr id="3" name="Footer Placeholder 2">
            <a:extLst>
              <a:ext uri="{FF2B5EF4-FFF2-40B4-BE49-F238E27FC236}">
                <a16:creationId xmlns:a16="http://schemas.microsoft.com/office/drawing/2014/main" id="{73D7FBEA-41C8-4965-BCFA-E9942B8EBE0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37328D1-7963-460B-BB3C-A28F58C1D20C}"/>
              </a:ext>
            </a:extLst>
          </p:cNvPr>
          <p:cNvSpPr>
            <a:spLocks noGrp="1"/>
          </p:cNvSpPr>
          <p:nvPr>
            <p:ph type="sldNum" sz="quarter" idx="12"/>
          </p:nvPr>
        </p:nvSpPr>
        <p:spPr/>
        <p:txBody>
          <a:bodyPr/>
          <a:lstStyle/>
          <a:p>
            <a:fld id="{3467745E-4373-4C43-8C3E-9378A3843BDF}" type="slidenum">
              <a:rPr lang="en-GB" smtClean="0"/>
              <a:t>‹#›</a:t>
            </a:fld>
            <a:endParaRPr lang="en-GB"/>
          </a:p>
        </p:txBody>
      </p:sp>
    </p:spTree>
    <p:extLst>
      <p:ext uri="{BB962C8B-B14F-4D97-AF65-F5344CB8AC3E}">
        <p14:creationId xmlns:p14="http://schemas.microsoft.com/office/powerpoint/2010/main" val="4077323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AD11E-06B0-424C-BCEC-F311613188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4512F5C-EC01-4FCB-BFCD-8977E1BC7B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E9528BA-005B-47D2-949F-675366B273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ADCB87-C232-470A-B7E7-1937E531E152}"/>
              </a:ext>
            </a:extLst>
          </p:cNvPr>
          <p:cNvSpPr>
            <a:spLocks noGrp="1"/>
          </p:cNvSpPr>
          <p:nvPr>
            <p:ph type="dt" sz="half" idx="10"/>
          </p:nvPr>
        </p:nvSpPr>
        <p:spPr/>
        <p:txBody>
          <a:bodyPr/>
          <a:lstStyle/>
          <a:p>
            <a:fld id="{9041AB0E-CDC6-405E-9943-34024038975E}" type="datetimeFigureOut">
              <a:rPr lang="en-GB" smtClean="0"/>
              <a:t>30/10/2021</a:t>
            </a:fld>
            <a:endParaRPr lang="en-GB"/>
          </a:p>
        </p:txBody>
      </p:sp>
      <p:sp>
        <p:nvSpPr>
          <p:cNvPr id="6" name="Footer Placeholder 5">
            <a:extLst>
              <a:ext uri="{FF2B5EF4-FFF2-40B4-BE49-F238E27FC236}">
                <a16:creationId xmlns:a16="http://schemas.microsoft.com/office/drawing/2014/main" id="{5033FC06-562F-4528-A74B-6150201BCFF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EA0022E-8EA4-494C-8CD2-7E559D0D8F97}"/>
              </a:ext>
            </a:extLst>
          </p:cNvPr>
          <p:cNvSpPr>
            <a:spLocks noGrp="1"/>
          </p:cNvSpPr>
          <p:nvPr>
            <p:ph type="sldNum" sz="quarter" idx="12"/>
          </p:nvPr>
        </p:nvSpPr>
        <p:spPr/>
        <p:txBody>
          <a:bodyPr/>
          <a:lstStyle/>
          <a:p>
            <a:fld id="{3467745E-4373-4C43-8C3E-9378A3843BDF}" type="slidenum">
              <a:rPr lang="en-GB" smtClean="0"/>
              <a:t>‹#›</a:t>
            </a:fld>
            <a:endParaRPr lang="en-GB"/>
          </a:p>
        </p:txBody>
      </p:sp>
    </p:spTree>
    <p:extLst>
      <p:ext uri="{BB962C8B-B14F-4D97-AF65-F5344CB8AC3E}">
        <p14:creationId xmlns:p14="http://schemas.microsoft.com/office/powerpoint/2010/main" val="1048310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E61E1-4073-45AB-8022-5E75940C0D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80851E9-95FA-4565-9182-43F4F35376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2D92957-5CCC-4B71-B6A9-449D20AFAC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8F176E-ECDF-46E0-9140-C4BA675A6C02}"/>
              </a:ext>
            </a:extLst>
          </p:cNvPr>
          <p:cNvSpPr>
            <a:spLocks noGrp="1"/>
          </p:cNvSpPr>
          <p:nvPr>
            <p:ph type="dt" sz="half" idx="10"/>
          </p:nvPr>
        </p:nvSpPr>
        <p:spPr/>
        <p:txBody>
          <a:bodyPr/>
          <a:lstStyle/>
          <a:p>
            <a:fld id="{9041AB0E-CDC6-405E-9943-34024038975E}" type="datetimeFigureOut">
              <a:rPr lang="en-GB" smtClean="0"/>
              <a:t>30/10/2021</a:t>
            </a:fld>
            <a:endParaRPr lang="en-GB"/>
          </a:p>
        </p:txBody>
      </p:sp>
      <p:sp>
        <p:nvSpPr>
          <p:cNvPr id="6" name="Footer Placeholder 5">
            <a:extLst>
              <a:ext uri="{FF2B5EF4-FFF2-40B4-BE49-F238E27FC236}">
                <a16:creationId xmlns:a16="http://schemas.microsoft.com/office/drawing/2014/main" id="{E16088C5-27FF-49E7-B050-F65F444DD4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AFE8DC-0294-4E80-ADC8-0715D36B61FD}"/>
              </a:ext>
            </a:extLst>
          </p:cNvPr>
          <p:cNvSpPr>
            <a:spLocks noGrp="1"/>
          </p:cNvSpPr>
          <p:nvPr>
            <p:ph type="sldNum" sz="quarter" idx="12"/>
          </p:nvPr>
        </p:nvSpPr>
        <p:spPr/>
        <p:txBody>
          <a:bodyPr/>
          <a:lstStyle/>
          <a:p>
            <a:fld id="{3467745E-4373-4C43-8C3E-9378A3843BDF}" type="slidenum">
              <a:rPr lang="en-GB" smtClean="0"/>
              <a:t>‹#›</a:t>
            </a:fld>
            <a:endParaRPr lang="en-GB"/>
          </a:p>
        </p:txBody>
      </p:sp>
    </p:spTree>
    <p:extLst>
      <p:ext uri="{BB962C8B-B14F-4D97-AF65-F5344CB8AC3E}">
        <p14:creationId xmlns:p14="http://schemas.microsoft.com/office/powerpoint/2010/main" val="488151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CBA556-40FE-4CF5-9AA6-39A1252496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CF067BB-89F6-4962-B6D0-99A8B974BD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BBDDA3D-4B31-4369-B20B-5A16397620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41AB0E-CDC6-405E-9943-34024038975E}" type="datetimeFigureOut">
              <a:rPr lang="en-GB" smtClean="0"/>
              <a:t>30/10/2021</a:t>
            </a:fld>
            <a:endParaRPr lang="en-GB"/>
          </a:p>
        </p:txBody>
      </p:sp>
      <p:sp>
        <p:nvSpPr>
          <p:cNvPr id="5" name="Footer Placeholder 4">
            <a:extLst>
              <a:ext uri="{FF2B5EF4-FFF2-40B4-BE49-F238E27FC236}">
                <a16:creationId xmlns:a16="http://schemas.microsoft.com/office/drawing/2014/main" id="{DF16E0EF-7EF9-4D37-A999-5EDA46EF99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D771C7A-548E-4CEA-B096-F3FE98123A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67745E-4373-4C43-8C3E-9378A3843BDF}" type="slidenum">
              <a:rPr lang="en-GB" smtClean="0"/>
              <a:t>‹#›</a:t>
            </a:fld>
            <a:endParaRPr lang="en-GB"/>
          </a:p>
        </p:txBody>
      </p:sp>
    </p:spTree>
    <p:extLst>
      <p:ext uri="{BB962C8B-B14F-4D97-AF65-F5344CB8AC3E}">
        <p14:creationId xmlns:p14="http://schemas.microsoft.com/office/powerpoint/2010/main" val="3952853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comments" Target="../comments/commen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comments" Target="../comments/comment8.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comments" Target="../comments/comment9.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comments" Target="../comments/commen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comments" Target="../comments/comment1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comments" Target="../comments/comment1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comments" Target="../comments/commen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comments" Target="../comments/commen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comments" Target="../comments/comment15.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comments" Target="../comments/comment16.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comments" Target="../comments/commen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comments" Target="../comments/commen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comments" Target="../comments/commen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comments" Target="../comments/comment20.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21.xm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22.xm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comments" Target="../comments/comment2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comments" Target="../comments/commen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comments" Target="../comments/commen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comments" Target="../comments/comment3.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omments" Target="../comments/commen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comments" Target="../comments/comment6.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1C0073-42F4-4E23-B62B-ABDEFAD8F547}"/>
              </a:ext>
            </a:extLst>
          </p:cNvPr>
          <p:cNvSpPr/>
          <p:nvPr/>
        </p:nvSpPr>
        <p:spPr>
          <a:xfrm>
            <a:off x="0" y="2028825"/>
            <a:ext cx="12192000" cy="2019300"/>
          </a:xfrm>
          <a:prstGeom prst="rect">
            <a:avLst/>
          </a:prstGeom>
          <a:solidFill>
            <a:schemeClr val="tx1">
              <a:lumMod val="95000"/>
              <a:lumOff val="5000"/>
              <a:alpha val="39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0508AD81-309D-4257-A592-0761F834C361}"/>
              </a:ext>
            </a:extLst>
          </p:cNvPr>
          <p:cNvSpPr txBox="1"/>
          <p:nvPr/>
        </p:nvSpPr>
        <p:spPr>
          <a:xfrm>
            <a:off x="-117810" y="2280502"/>
            <a:ext cx="7946358" cy="830997"/>
          </a:xfrm>
          <a:prstGeom prst="rect">
            <a:avLst/>
          </a:prstGeom>
          <a:noFill/>
        </p:spPr>
        <p:txBody>
          <a:bodyPr wrap="square" rtlCol="0">
            <a:spAutoFit/>
          </a:bodyPr>
          <a:lstStyle/>
          <a:p>
            <a:pPr algn="ctr"/>
            <a:r>
              <a:rPr lang="en-US" sz="48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OPERATING SYSTEM</a:t>
            </a:r>
            <a:endParaRPr lang="en-GB" sz="48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cxnSp>
        <p:nvCxnSpPr>
          <p:cNvPr id="3" name="Straight Connector 2">
            <a:extLst>
              <a:ext uri="{FF2B5EF4-FFF2-40B4-BE49-F238E27FC236}">
                <a16:creationId xmlns:a16="http://schemas.microsoft.com/office/drawing/2014/main" id="{8793B9BE-6CF9-4CA9-B033-98CD2B9857D0}"/>
              </a:ext>
            </a:extLst>
          </p:cNvPr>
          <p:cNvCxnSpPr>
            <a:cxnSpLocks/>
            <a:stCxn id="6" idx="1"/>
            <a:endCxn id="6" idx="3"/>
          </p:cNvCxnSpPr>
          <p:nvPr/>
        </p:nvCxnSpPr>
        <p:spPr>
          <a:xfrm>
            <a:off x="0" y="3038475"/>
            <a:ext cx="1219200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EA0DAE7-9CBE-44B4-9098-DE6A34D96DA0}"/>
              </a:ext>
            </a:extLst>
          </p:cNvPr>
          <p:cNvSpPr txBox="1"/>
          <p:nvPr/>
        </p:nvSpPr>
        <p:spPr>
          <a:xfrm>
            <a:off x="4927432" y="3081635"/>
            <a:ext cx="7946358" cy="461665"/>
          </a:xfrm>
          <a:prstGeom prst="rect">
            <a:avLst/>
          </a:prstGeom>
          <a:noFill/>
        </p:spPr>
        <p:txBody>
          <a:bodyPr wrap="square" rtlCol="0">
            <a:spAutoFit/>
          </a:bodyPr>
          <a:lstStyle/>
          <a:p>
            <a:pPr algn="ctr"/>
            <a:r>
              <a:rPr lang="en-US" sz="2400" spc="600" dirty="0">
                <a:solidFill>
                  <a:schemeClr val="bg1">
                    <a:lumMod val="75000"/>
                  </a:schemeClr>
                </a:solidFill>
                <a:latin typeface="Droid Serif" panose="02020600060500020200" pitchFamily="18" charset="0"/>
                <a:ea typeface="Droid Serif" panose="02020600060500020200" pitchFamily="18" charset="0"/>
                <a:cs typeface="Droid Serif" panose="02020600060500020200" pitchFamily="18" charset="0"/>
              </a:rPr>
              <a:t>From Beginner to Power User</a:t>
            </a:r>
            <a:endParaRPr lang="en-GB" sz="2400" spc="600" dirty="0">
              <a:solidFill>
                <a:schemeClr val="bg1">
                  <a:lumMod val="75000"/>
                </a:schemeClr>
              </a:solidFill>
              <a:latin typeface="Droid Serif" panose="02020600060500020200" pitchFamily="18" charset="0"/>
              <a:ea typeface="Droid Serif" panose="02020600060500020200" pitchFamily="18" charset="0"/>
              <a:cs typeface="Droid Serif" panose="02020600060500020200" pitchFamily="18" charset="0"/>
            </a:endParaRPr>
          </a:p>
        </p:txBody>
      </p:sp>
    </p:spTree>
    <p:extLst>
      <p:ext uri="{BB962C8B-B14F-4D97-AF65-F5344CB8AC3E}">
        <p14:creationId xmlns:p14="http://schemas.microsoft.com/office/powerpoint/2010/main" val="1895705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AD577D-0D0A-45EE-B9A0-723089CF6470}"/>
              </a:ext>
            </a:extLst>
          </p:cNvPr>
          <p:cNvSpPr/>
          <p:nvPr/>
        </p:nvSpPr>
        <p:spPr>
          <a:xfrm>
            <a:off x="1608911" y="421105"/>
            <a:ext cx="8825164" cy="6015789"/>
          </a:xfrm>
          <a:prstGeom prst="rect">
            <a:avLst/>
          </a:prstGeom>
          <a:solidFill>
            <a:schemeClr val="bg1"/>
          </a:solidFill>
          <a:ln>
            <a:noFill/>
          </a:ln>
          <a:effectLst>
            <a:glow rad="101600">
              <a:schemeClr val="tx1">
                <a:alpha val="60000"/>
              </a:schemeClr>
            </a:glow>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53603E9-2832-4C16-AB0A-E7F2CFAA2FD5}"/>
              </a:ext>
            </a:extLst>
          </p:cNvPr>
          <p:cNvSpPr/>
          <p:nvPr/>
        </p:nvSpPr>
        <p:spPr>
          <a:xfrm>
            <a:off x="1547954" y="507196"/>
            <a:ext cx="6884846" cy="78570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Intro Into GUI and PowerShell</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7" name="TextBox 6">
            <a:extLst>
              <a:ext uri="{FF2B5EF4-FFF2-40B4-BE49-F238E27FC236}">
                <a16:creationId xmlns:a16="http://schemas.microsoft.com/office/drawing/2014/main" id="{CCFF0229-5988-4D46-A720-A485B849F5E0}"/>
              </a:ext>
            </a:extLst>
          </p:cNvPr>
          <p:cNvSpPr txBox="1"/>
          <p:nvPr/>
        </p:nvSpPr>
        <p:spPr>
          <a:xfrm>
            <a:off x="3010674" y="1477603"/>
            <a:ext cx="6567005" cy="646331"/>
          </a:xfrm>
          <a:prstGeom prst="rect">
            <a:avLst/>
          </a:prstGeom>
          <a:noFill/>
        </p:spPr>
        <p:txBody>
          <a:bodyPr wrap="square" rtlCol="0">
            <a:spAutoFit/>
          </a:bodyPr>
          <a:lstStyle/>
          <a:p>
            <a:pPr algn="ctr"/>
            <a:r>
              <a:rPr lang="en-US" spc="600" dirty="0">
                <a:solidFill>
                  <a:sysClr val="windowText" lastClr="000000"/>
                </a:solidFill>
                <a:latin typeface="Droid Serif" panose="02020600060500020200" pitchFamily="18" charset="0"/>
                <a:ea typeface="Droid Serif" panose="02020600060500020200" pitchFamily="18" charset="0"/>
                <a:cs typeface="Droid Serif" panose="02020600060500020200" pitchFamily="18" charset="0"/>
              </a:rPr>
              <a:t>PowerShell Integrated Scripted Environment</a:t>
            </a:r>
            <a:endParaRPr lang="en-GB" spc="600" dirty="0">
              <a:solidFill>
                <a:sysClr val="windowText" lastClr="000000"/>
              </a:solidFill>
              <a:latin typeface="Droid Serif" panose="02020600060500020200" pitchFamily="18" charset="0"/>
              <a:ea typeface="Droid Serif" panose="02020600060500020200" pitchFamily="18" charset="0"/>
              <a:cs typeface="Droid Serif" panose="02020600060500020200" pitchFamily="18" charset="0"/>
            </a:endParaRPr>
          </a:p>
        </p:txBody>
      </p:sp>
      <p:pic>
        <p:nvPicPr>
          <p:cNvPr id="4" name="Picture 3">
            <a:extLst>
              <a:ext uri="{FF2B5EF4-FFF2-40B4-BE49-F238E27FC236}">
                <a16:creationId xmlns:a16="http://schemas.microsoft.com/office/drawing/2014/main" id="{B21BA6D9-156E-4180-B5FE-A8B0432F2CF1}"/>
              </a:ext>
            </a:extLst>
          </p:cNvPr>
          <p:cNvPicPr>
            <a:picLocks noChangeAspect="1"/>
          </p:cNvPicPr>
          <p:nvPr/>
        </p:nvPicPr>
        <p:blipFill>
          <a:blip r:embed="rId3"/>
          <a:stretch>
            <a:fillRect/>
          </a:stretch>
        </p:blipFill>
        <p:spPr>
          <a:xfrm>
            <a:off x="3931294" y="2123934"/>
            <a:ext cx="5944961" cy="4081986"/>
          </a:xfrm>
          <a:prstGeom prst="rect">
            <a:avLst/>
          </a:prstGeom>
        </p:spPr>
      </p:pic>
      <p:sp>
        <p:nvSpPr>
          <p:cNvPr id="18" name="TextBox 17">
            <a:extLst>
              <a:ext uri="{FF2B5EF4-FFF2-40B4-BE49-F238E27FC236}">
                <a16:creationId xmlns:a16="http://schemas.microsoft.com/office/drawing/2014/main" id="{78EA5A1D-B58C-425C-B43D-B3C3B1772FA7}"/>
              </a:ext>
            </a:extLst>
          </p:cNvPr>
          <p:cNvSpPr txBox="1"/>
          <p:nvPr/>
        </p:nvSpPr>
        <p:spPr>
          <a:xfrm>
            <a:off x="1951034" y="3680232"/>
            <a:ext cx="1830975" cy="369332"/>
          </a:xfrm>
          <a:prstGeom prst="rect">
            <a:avLst/>
          </a:prstGeom>
          <a:noFill/>
        </p:spPr>
        <p:txBody>
          <a:bodyPr wrap="square" rtlCol="0">
            <a:spAutoFit/>
          </a:bodyPr>
          <a:lstStyle/>
          <a:p>
            <a:r>
              <a:rPr lang="en-US" spc="600" dirty="0">
                <a:solidFill>
                  <a:sysClr val="windowText" lastClr="000000"/>
                </a:solidFill>
                <a:latin typeface="Droid Serif" panose="02020600060500020200" pitchFamily="18" charset="0"/>
                <a:ea typeface="Droid Serif" panose="02020600060500020200" pitchFamily="18" charset="0"/>
                <a:cs typeface="Droid Serif" panose="02020600060500020200" pitchFamily="18" charset="0"/>
              </a:rPr>
              <a:t>Standard</a:t>
            </a:r>
            <a:endParaRPr lang="en-GB" spc="600" dirty="0">
              <a:solidFill>
                <a:sysClr val="windowText" lastClr="000000"/>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5" name="TextBox 4">
            <a:extLst>
              <a:ext uri="{FF2B5EF4-FFF2-40B4-BE49-F238E27FC236}">
                <a16:creationId xmlns:a16="http://schemas.microsoft.com/office/drawing/2014/main" id="{3A452D3A-45A1-4241-B82F-2444EC69FA36}"/>
              </a:ext>
            </a:extLst>
          </p:cNvPr>
          <p:cNvSpPr txBox="1"/>
          <p:nvPr/>
        </p:nvSpPr>
        <p:spPr>
          <a:xfrm>
            <a:off x="4080588" y="3826763"/>
            <a:ext cx="1461796" cy="276999"/>
          </a:xfrm>
          <a:prstGeom prst="rect">
            <a:avLst/>
          </a:prstGeom>
          <a:noFill/>
          <a:ln>
            <a:solidFill>
              <a:srgbClr val="FF0000"/>
            </a:solidFill>
          </a:ln>
        </p:spPr>
        <p:txBody>
          <a:bodyPr wrap="square" rtlCol="0">
            <a:spAutoFit/>
          </a:bodyPr>
          <a:lstStyle/>
          <a:p>
            <a:pPr algn="ctr"/>
            <a:r>
              <a:rPr lang="en-US" sz="1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Console</a:t>
            </a:r>
            <a:endParaRPr lang="en-GB" sz="1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19" name="TextBox 18">
            <a:extLst>
              <a:ext uri="{FF2B5EF4-FFF2-40B4-BE49-F238E27FC236}">
                <a16:creationId xmlns:a16="http://schemas.microsoft.com/office/drawing/2014/main" id="{83404E55-2029-453A-9ECB-CAB160E1A790}"/>
              </a:ext>
            </a:extLst>
          </p:cNvPr>
          <p:cNvSpPr txBox="1"/>
          <p:nvPr/>
        </p:nvSpPr>
        <p:spPr>
          <a:xfrm>
            <a:off x="6126101" y="3734429"/>
            <a:ext cx="1738666" cy="461665"/>
          </a:xfrm>
          <a:prstGeom prst="rect">
            <a:avLst/>
          </a:prstGeom>
          <a:noFill/>
          <a:ln>
            <a:solidFill>
              <a:srgbClr val="FF0000"/>
            </a:solidFill>
          </a:ln>
        </p:spPr>
        <p:txBody>
          <a:bodyPr wrap="square" rtlCol="0">
            <a:spAutoFit/>
          </a:bodyPr>
          <a:lstStyle/>
          <a:p>
            <a:pPr algn="ctr"/>
            <a:r>
              <a:rPr lang="en-US" sz="1200" spc="600" dirty="0">
                <a:latin typeface="Droid Serif" panose="02020600060500020200" pitchFamily="18" charset="0"/>
                <a:ea typeface="Droid Serif" panose="02020600060500020200" pitchFamily="18" charset="0"/>
                <a:cs typeface="Droid Serif" panose="02020600060500020200" pitchFamily="18" charset="0"/>
              </a:rPr>
              <a:t>Scripted</a:t>
            </a:r>
          </a:p>
          <a:p>
            <a:pPr algn="ctr"/>
            <a:r>
              <a:rPr lang="en-US" sz="1200" spc="600" dirty="0">
                <a:latin typeface="Droid Serif" panose="02020600060500020200" pitchFamily="18" charset="0"/>
                <a:ea typeface="Droid Serif" panose="02020600060500020200" pitchFamily="18" charset="0"/>
                <a:cs typeface="Droid Serif" panose="02020600060500020200" pitchFamily="18" charset="0"/>
              </a:rPr>
              <a:t>Env</a:t>
            </a:r>
            <a:endParaRPr lang="en-GB" sz="1200" spc="600" dirty="0">
              <a:latin typeface="Droid Serif" panose="02020600060500020200" pitchFamily="18" charset="0"/>
              <a:ea typeface="Droid Serif" panose="02020600060500020200" pitchFamily="18" charset="0"/>
              <a:cs typeface="Droid Serif" panose="02020600060500020200" pitchFamily="18" charset="0"/>
            </a:endParaRPr>
          </a:p>
        </p:txBody>
      </p:sp>
      <p:sp>
        <p:nvSpPr>
          <p:cNvPr id="20" name="TextBox 19">
            <a:extLst>
              <a:ext uri="{FF2B5EF4-FFF2-40B4-BE49-F238E27FC236}">
                <a16:creationId xmlns:a16="http://schemas.microsoft.com/office/drawing/2014/main" id="{42067B74-6B29-4E46-BF3E-8D7D17F21213}"/>
              </a:ext>
            </a:extLst>
          </p:cNvPr>
          <p:cNvSpPr txBox="1"/>
          <p:nvPr/>
        </p:nvSpPr>
        <p:spPr>
          <a:xfrm>
            <a:off x="8104986" y="3734428"/>
            <a:ext cx="1673496" cy="461665"/>
          </a:xfrm>
          <a:prstGeom prst="rect">
            <a:avLst/>
          </a:prstGeom>
          <a:solidFill>
            <a:schemeClr val="tx1"/>
          </a:solidFill>
          <a:ln>
            <a:solidFill>
              <a:srgbClr val="FF0000"/>
            </a:solidFill>
          </a:ln>
        </p:spPr>
        <p:txBody>
          <a:bodyPr wrap="square" rtlCol="0">
            <a:spAutoFit/>
          </a:bodyPr>
          <a:lstStyle/>
          <a:p>
            <a:pPr algn="ctr"/>
            <a:r>
              <a:rPr lang="en-US" sz="1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Command Pallet</a:t>
            </a:r>
            <a:endParaRPr lang="en-GB" sz="1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9" name="Rectangle 8">
            <a:extLst>
              <a:ext uri="{FF2B5EF4-FFF2-40B4-BE49-F238E27FC236}">
                <a16:creationId xmlns:a16="http://schemas.microsoft.com/office/drawing/2014/main" id="{EDB5375F-B89D-45DD-87B3-AF24D405C539}"/>
              </a:ext>
            </a:extLst>
          </p:cNvPr>
          <p:cNvSpPr/>
          <p:nvPr/>
        </p:nvSpPr>
        <p:spPr>
          <a:xfrm>
            <a:off x="3987282" y="2349402"/>
            <a:ext cx="5884506" cy="375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27F131A9-14ED-4077-BFE1-2B42E1D597C1}"/>
              </a:ext>
            </a:extLst>
          </p:cNvPr>
          <p:cNvSpPr/>
          <p:nvPr/>
        </p:nvSpPr>
        <p:spPr>
          <a:xfrm>
            <a:off x="3982815" y="2118427"/>
            <a:ext cx="1461796" cy="2309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FEF29E20-8DD7-477B-9B1C-CCDED62C94E2}"/>
              </a:ext>
            </a:extLst>
          </p:cNvPr>
          <p:cNvSpPr/>
          <p:nvPr/>
        </p:nvSpPr>
        <p:spPr>
          <a:xfrm>
            <a:off x="3982815" y="5915986"/>
            <a:ext cx="5893440" cy="2899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3D92BD0-4B62-4B55-A37E-86F1AF08D064}"/>
              </a:ext>
            </a:extLst>
          </p:cNvPr>
          <p:cNvSpPr/>
          <p:nvPr/>
        </p:nvSpPr>
        <p:spPr>
          <a:xfrm>
            <a:off x="8409992" y="2118427"/>
            <a:ext cx="1461796" cy="2309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11055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AD577D-0D0A-45EE-B9A0-723089CF6470}"/>
              </a:ext>
            </a:extLst>
          </p:cNvPr>
          <p:cNvSpPr/>
          <p:nvPr/>
        </p:nvSpPr>
        <p:spPr>
          <a:xfrm>
            <a:off x="1608911" y="421105"/>
            <a:ext cx="8825164" cy="6015789"/>
          </a:xfrm>
          <a:prstGeom prst="rect">
            <a:avLst/>
          </a:prstGeom>
          <a:solidFill>
            <a:schemeClr val="bg1"/>
          </a:solidFill>
          <a:ln>
            <a:noFill/>
          </a:ln>
          <a:effectLst>
            <a:glow rad="101600">
              <a:schemeClr val="tx1">
                <a:alpha val="60000"/>
              </a:schemeClr>
            </a:glow>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53603E9-2832-4C16-AB0A-E7F2CFAA2FD5}"/>
              </a:ext>
            </a:extLst>
          </p:cNvPr>
          <p:cNvSpPr/>
          <p:nvPr/>
        </p:nvSpPr>
        <p:spPr>
          <a:xfrm>
            <a:off x="1547954" y="507196"/>
            <a:ext cx="6884846" cy="78570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Intro Into GUI and PowerShell</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7" name="TextBox 6">
            <a:extLst>
              <a:ext uri="{FF2B5EF4-FFF2-40B4-BE49-F238E27FC236}">
                <a16:creationId xmlns:a16="http://schemas.microsoft.com/office/drawing/2014/main" id="{CCFF0229-5988-4D46-A720-A485B849F5E0}"/>
              </a:ext>
            </a:extLst>
          </p:cNvPr>
          <p:cNvSpPr txBox="1"/>
          <p:nvPr/>
        </p:nvSpPr>
        <p:spPr>
          <a:xfrm>
            <a:off x="3010674" y="1477603"/>
            <a:ext cx="6567005" cy="646331"/>
          </a:xfrm>
          <a:prstGeom prst="rect">
            <a:avLst/>
          </a:prstGeom>
          <a:noFill/>
        </p:spPr>
        <p:txBody>
          <a:bodyPr wrap="square" rtlCol="0">
            <a:spAutoFit/>
          </a:bodyPr>
          <a:lstStyle/>
          <a:p>
            <a:pPr algn="ctr"/>
            <a:r>
              <a:rPr lang="en-US" spc="600" dirty="0">
                <a:solidFill>
                  <a:sysClr val="windowText" lastClr="000000"/>
                </a:solidFill>
                <a:latin typeface="Droid Serif" panose="02020600060500020200" pitchFamily="18" charset="0"/>
                <a:ea typeface="Droid Serif" panose="02020600060500020200" pitchFamily="18" charset="0"/>
                <a:cs typeface="Droid Serif" panose="02020600060500020200" pitchFamily="18" charset="0"/>
              </a:rPr>
              <a:t>PowerShell Integrated Scripted Environment</a:t>
            </a:r>
            <a:endParaRPr lang="en-GB" spc="600" dirty="0">
              <a:solidFill>
                <a:sysClr val="windowText" lastClr="000000"/>
              </a:solidFill>
              <a:latin typeface="Droid Serif" panose="02020600060500020200" pitchFamily="18" charset="0"/>
              <a:ea typeface="Droid Serif" panose="02020600060500020200" pitchFamily="18" charset="0"/>
              <a:cs typeface="Droid Serif" panose="02020600060500020200" pitchFamily="18" charset="0"/>
            </a:endParaRPr>
          </a:p>
        </p:txBody>
      </p:sp>
      <p:pic>
        <p:nvPicPr>
          <p:cNvPr id="4" name="Picture 3">
            <a:extLst>
              <a:ext uri="{FF2B5EF4-FFF2-40B4-BE49-F238E27FC236}">
                <a16:creationId xmlns:a16="http://schemas.microsoft.com/office/drawing/2014/main" id="{B21BA6D9-156E-4180-B5FE-A8B0432F2C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2123934"/>
            <a:ext cx="5909388" cy="4081986"/>
          </a:xfrm>
          <a:prstGeom prst="rect">
            <a:avLst/>
          </a:prstGeom>
        </p:spPr>
      </p:pic>
      <p:sp>
        <p:nvSpPr>
          <p:cNvPr id="18" name="TextBox 17">
            <a:extLst>
              <a:ext uri="{FF2B5EF4-FFF2-40B4-BE49-F238E27FC236}">
                <a16:creationId xmlns:a16="http://schemas.microsoft.com/office/drawing/2014/main" id="{78EA5A1D-B58C-425C-B43D-B3C3B1772FA7}"/>
              </a:ext>
            </a:extLst>
          </p:cNvPr>
          <p:cNvSpPr txBox="1"/>
          <p:nvPr/>
        </p:nvSpPr>
        <p:spPr>
          <a:xfrm>
            <a:off x="1951034" y="3680232"/>
            <a:ext cx="1449079" cy="369332"/>
          </a:xfrm>
          <a:prstGeom prst="rect">
            <a:avLst/>
          </a:prstGeom>
          <a:noFill/>
        </p:spPr>
        <p:txBody>
          <a:bodyPr wrap="square" rtlCol="0">
            <a:spAutoFit/>
          </a:bodyPr>
          <a:lstStyle/>
          <a:p>
            <a:r>
              <a:rPr lang="en-US" spc="600" dirty="0">
                <a:solidFill>
                  <a:sysClr val="windowText" lastClr="000000"/>
                </a:solidFill>
                <a:latin typeface="Droid Serif" panose="02020600060500020200" pitchFamily="18" charset="0"/>
                <a:ea typeface="Droid Serif" panose="02020600060500020200" pitchFamily="18" charset="0"/>
                <a:cs typeface="Droid Serif" panose="02020600060500020200" pitchFamily="18" charset="0"/>
              </a:rPr>
              <a:t>Admin</a:t>
            </a:r>
            <a:endParaRPr lang="en-GB" spc="600" dirty="0">
              <a:solidFill>
                <a:sysClr val="windowText" lastClr="000000"/>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5" name="TextBox 4">
            <a:extLst>
              <a:ext uri="{FF2B5EF4-FFF2-40B4-BE49-F238E27FC236}">
                <a16:creationId xmlns:a16="http://schemas.microsoft.com/office/drawing/2014/main" id="{3A452D3A-45A1-4241-B82F-2444EC69FA36}"/>
              </a:ext>
            </a:extLst>
          </p:cNvPr>
          <p:cNvSpPr txBox="1"/>
          <p:nvPr/>
        </p:nvSpPr>
        <p:spPr>
          <a:xfrm>
            <a:off x="4259479" y="3826761"/>
            <a:ext cx="1461796" cy="276999"/>
          </a:xfrm>
          <a:prstGeom prst="rect">
            <a:avLst/>
          </a:prstGeom>
          <a:noFill/>
          <a:ln>
            <a:solidFill>
              <a:srgbClr val="FF0000"/>
            </a:solidFill>
          </a:ln>
        </p:spPr>
        <p:txBody>
          <a:bodyPr wrap="square" rtlCol="0">
            <a:spAutoFit/>
          </a:bodyPr>
          <a:lstStyle/>
          <a:p>
            <a:pPr algn="ctr"/>
            <a:r>
              <a:rPr lang="en-US" sz="1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Console</a:t>
            </a:r>
            <a:endParaRPr lang="en-GB" sz="1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19" name="TextBox 18">
            <a:extLst>
              <a:ext uri="{FF2B5EF4-FFF2-40B4-BE49-F238E27FC236}">
                <a16:creationId xmlns:a16="http://schemas.microsoft.com/office/drawing/2014/main" id="{83404E55-2029-453A-9ECB-CAB160E1A790}"/>
              </a:ext>
            </a:extLst>
          </p:cNvPr>
          <p:cNvSpPr txBox="1"/>
          <p:nvPr/>
        </p:nvSpPr>
        <p:spPr>
          <a:xfrm>
            <a:off x="6397423" y="3734429"/>
            <a:ext cx="1738666" cy="461665"/>
          </a:xfrm>
          <a:prstGeom prst="rect">
            <a:avLst/>
          </a:prstGeom>
          <a:noFill/>
          <a:ln>
            <a:solidFill>
              <a:srgbClr val="FF0000"/>
            </a:solidFill>
          </a:ln>
        </p:spPr>
        <p:txBody>
          <a:bodyPr wrap="square" rtlCol="0">
            <a:spAutoFit/>
          </a:bodyPr>
          <a:lstStyle/>
          <a:p>
            <a:pPr algn="ctr"/>
            <a:r>
              <a:rPr lang="en-US" sz="1200" spc="600" dirty="0">
                <a:latin typeface="Droid Serif" panose="02020600060500020200" pitchFamily="18" charset="0"/>
                <a:ea typeface="Droid Serif" panose="02020600060500020200" pitchFamily="18" charset="0"/>
                <a:cs typeface="Droid Serif" panose="02020600060500020200" pitchFamily="18" charset="0"/>
              </a:rPr>
              <a:t>Scripted</a:t>
            </a:r>
          </a:p>
          <a:p>
            <a:pPr algn="ctr"/>
            <a:r>
              <a:rPr lang="en-US" sz="1200" spc="600" dirty="0">
                <a:latin typeface="Droid Serif" panose="02020600060500020200" pitchFamily="18" charset="0"/>
                <a:ea typeface="Droid Serif" panose="02020600060500020200" pitchFamily="18" charset="0"/>
                <a:cs typeface="Droid Serif" panose="02020600060500020200" pitchFamily="18" charset="0"/>
              </a:rPr>
              <a:t>Env</a:t>
            </a:r>
            <a:endParaRPr lang="en-GB" sz="1200" spc="600" dirty="0">
              <a:latin typeface="Droid Serif" panose="02020600060500020200" pitchFamily="18" charset="0"/>
              <a:ea typeface="Droid Serif" panose="02020600060500020200" pitchFamily="18" charset="0"/>
              <a:cs typeface="Droid Serif" panose="02020600060500020200" pitchFamily="18" charset="0"/>
            </a:endParaRPr>
          </a:p>
        </p:txBody>
      </p:sp>
      <p:sp>
        <p:nvSpPr>
          <p:cNvPr id="20" name="TextBox 19">
            <a:extLst>
              <a:ext uri="{FF2B5EF4-FFF2-40B4-BE49-F238E27FC236}">
                <a16:creationId xmlns:a16="http://schemas.microsoft.com/office/drawing/2014/main" id="{42067B74-6B29-4E46-BF3E-8D7D17F21213}"/>
              </a:ext>
            </a:extLst>
          </p:cNvPr>
          <p:cNvSpPr txBox="1"/>
          <p:nvPr/>
        </p:nvSpPr>
        <p:spPr>
          <a:xfrm>
            <a:off x="8316480" y="3734429"/>
            <a:ext cx="1673496" cy="461665"/>
          </a:xfrm>
          <a:prstGeom prst="rect">
            <a:avLst/>
          </a:prstGeom>
          <a:solidFill>
            <a:schemeClr val="tx1"/>
          </a:solidFill>
          <a:ln>
            <a:solidFill>
              <a:srgbClr val="FF0000"/>
            </a:solidFill>
          </a:ln>
        </p:spPr>
        <p:txBody>
          <a:bodyPr wrap="square" rtlCol="0">
            <a:spAutoFit/>
          </a:bodyPr>
          <a:lstStyle/>
          <a:p>
            <a:pPr algn="ctr"/>
            <a:r>
              <a:rPr lang="en-US" sz="1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Command Pallet</a:t>
            </a:r>
            <a:endParaRPr lang="en-GB" sz="1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9" name="Rectangle 8">
            <a:extLst>
              <a:ext uri="{FF2B5EF4-FFF2-40B4-BE49-F238E27FC236}">
                <a16:creationId xmlns:a16="http://schemas.microsoft.com/office/drawing/2014/main" id="{EDB5375F-B89D-45DD-87B3-AF24D405C539}"/>
              </a:ext>
            </a:extLst>
          </p:cNvPr>
          <p:cNvSpPr/>
          <p:nvPr/>
        </p:nvSpPr>
        <p:spPr>
          <a:xfrm>
            <a:off x="3987282" y="2349402"/>
            <a:ext cx="5884506" cy="3285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27F131A9-14ED-4077-BFE1-2B42E1D597C1}"/>
              </a:ext>
            </a:extLst>
          </p:cNvPr>
          <p:cNvSpPr/>
          <p:nvPr/>
        </p:nvSpPr>
        <p:spPr>
          <a:xfrm>
            <a:off x="3982815" y="2118427"/>
            <a:ext cx="1827046" cy="2309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FEF29E20-8DD7-477B-9B1C-CCDED62C94E2}"/>
              </a:ext>
            </a:extLst>
          </p:cNvPr>
          <p:cNvSpPr/>
          <p:nvPr/>
        </p:nvSpPr>
        <p:spPr>
          <a:xfrm>
            <a:off x="3982815" y="5915986"/>
            <a:ext cx="5893440" cy="2899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3D92BD0-4B62-4B55-A37E-86F1AF08D064}"/>
              </a:ext>
            </a:extLst>
          </p:cNvPr>
          <p:cNvSpPr/>
          <p:nvPr/>
        </p:nvSpPr>
        <p:spPr>
          <a:xfrm>
            <a:off x="8409992" y="2118427"/>
            <a:ext cx="1461796" cy="2309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58658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AD577D-0D0A-45EE-B9A0-723089CF6470}"/>
              </a:ext>
            </a:extLst>
          </p:cNvPr>
          <p:cNvSpPr/>
          <p:nvPr/>
        </p:nvSpPr>
        <p:spPr>
          <a:xfrm>
            <a:off x="1608911" y="421105"/>
            <a:ext cx="8825164" cy="6015789"/>
          </a:xfrm>
          <a:prstGeom prst="rect">
            <a:avLst/>
          </a:prstGeom>
          <a:solidFill>
            <a:schemeClr val="bg1"/>
          </a:solidFill>
          <a:ln>
            <a:noFill/>
          </a:ln>
          <a:effectLst>
            <a:glow rad="101600">
              <a:schemeClr val="tx1">
                <a:alpha val="60000"/>
              </a:schemeClr>
            </a:glow>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53603E9-2832-4C16-AB0A-E7F2CFAA2FD5}"/>
              </a:ext>
            </a:extLst>
          </p:cNvPr>
          <p:cNvSpPr/>
          <p:nvPr/>
        </p:nvSpPr>
        <p:spPr>
          <a:xfrm>
            <a:off x="1547954" y="3036145"/>
            <a:ext cx="6884846" cy="78570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Practice Time</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spTree>
    <p:extLst>
      <p:ext uri="{BB962C8B-B14F-4D97-AF65-F5344CB8AC3E}">
        <p14:creationId xmlns:p14="http://schemas.microsoft.com/office/powerpoint/2010/main" val="2559468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AD577D-0D0A-45EE-B9A0-723089CF6470}"/>
              </a:ext>
            </a:extLst>
          </p:cNvPr>
          <p:cNvSpPr/>
          <p:nvPr/>
        </p:nvSpPr>
        <p:spPr>
          <a:xfrm>
            <a:off x="1608911" y="421105"/>
            <a:ext cx="8825164" cy="6015789"/>
          </a:xfrm>
          <a:prstGeom prst="rect">
            <a:avLst/>
          </a:prstGeom>
          <a:solidFill>
            <a:schemeClr val="bg1"/>
          </a:solidFill>
          <a:ln>
            <a:noFill/>
          </a:ln>
          <a:effectLst>
            <a:glow rad="101600">
              <a:schemeClr val="tx1">
                <a:alpha val="60000"/>
              </a:schemeClr>
            </a:glow>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53603E9-2832-4C16-AB0A-E7F2CFAA2FD5}"/>
              </a:ext>
            </a:extLst>
          </p:cNvPr>
          <p:cNvSpPr/>
          <p:nvPr/>
        </p:nvSpPr>
        <p:spPr>
          <a:xfrm>
            <a:off x="1547954" y="507196"/>
            <a:ext cx="6884846" cy="78570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PowerShell Configuration(console)</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pic>
        <p:nvPicPr>
          <p:cNvPr id="4" name="Picture 3">
            <a:extLst>
              <a:ext uri="{FF2B5EF4-FFF2-40B4-BE49-F238E27FC236}">
                <a16:creationId xmlns:a16="http://schemas.microsoft.com/office/drawing/2014/main" id="{F19EAFC5-F78C-47A2-99F3-AFD49560D0CA}"/>
              </a:ext>
            </a:extLst>
          </p:cNvPr>
          <p:cNvPicPr>
            <a:picLocks noChangeAspect="1"/>
          </p:cNvPicPr>
          <p:nvPr/>
        </p:nvPicPr>
        <p:blipFill>
          <a:blip r:embed="rId3"/>
          <a:stretch>
            <a:fillRect/>
          </a:stretch>
        </p:blipFill>
        <p:spPr>
          <a:xfrm>
            <a:off x="3290887" y="1957484"/>
            <a:ext cx="5610225" cy="3390900"/>
          </a:xfrm>
          <a:prstGeom prst="rect">
            <a:avLst/>
          </a:prstGeom>
        </p:spPr>
      </p:pic>
      <p:grpSp>
        <p:nvGrpSpPr>
          <p:cNvPr id="12" name="Group 11">
            <a:extLst>
              <a:ext uri="{FF2B5EF4-FFF2-40B4-BE49-F238E27FC236}">
                <a16:creationId xmlns:a16="http://schemas.microsoft.com/office/drawing/2014/main" id="{B14F41B2-1F86-495C-A375-6B0364C01466}"/>
              </a:ext>
            </a:extLst>
          </p:cNvPr>
          <p:cNvGrpSpPr/>
          <p:nvPr/>
        </p:nvGrpSpPr>
        <p:grpSpPr>
          <a:xfrm>
            <a:off x="3334139" y="1943877"/>
            <a:ext cx="2399830" cy="369332"/>
            <a:chOff x="3334139" y="1943877"/>
            <a:chExt cx="2399830" cy="369332"/>
          </a:xfrm>
        </p:grpSpPr>
        <p:sp>
          <p:nvSpPr>
            <p:cNvPr id="5" name="Rectangle 4">
              <a:extLst>
                <a:ext uri="{FF2B5EF4-FFF2-40B4-BE49-F238E27FC236}">
                  <a16:creationId xmlns:a16="http://schemas.microsoft.com/office/drawing/2014/main" id="{354ABE36-CCC3-4F1C-9B89-E0B8197C9CBF}"/>
                </a:ext>
              </a:extLst>
            </p:cNvPr>
            <p:cNvSpPr/>
            <p:nvPr/>
          </p:nvSpPr>
          <p:spPr>
            <a:xfrm>
              <a:off x="3334139" y="1971869"/>
              <a:ext cx="2158481" cy="2799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12FA13F4-5D0D-4C46-8D39-FEBD52A56A11}"/>
                </a:ext>
              </a:extLst>
            </p:cNvPr>
            <p:cNvSpPr txBox="1"/>
            <p:nvPr/>
          </p:nvSpPr>
          <p:spPr>
            <a:xfrm>
              <a:off x="5553577" y="1943877"/>
              <a:ext cx="180392" cy="369332"/>
            </a:xfrm>
            <a:prstGeom prst="rect">
              <a:avLst/>
            </a:prstGeom>
            <a:noFill/>
          </p:spPr>
          <p:txBody>
            <a:bodyPr wrap="square" rtlCol="0">
              <a:spAutoFit/>
            </a:bodyPr>
            <a:lstStyle/>
            <a:p>
              <a:r>
                <a:rPr lang="en-US" dirty="0">
                  <a:solidFill>
                    <a:srgbClr val="FF0000"/>
                  </a:solidFill>
                </a:rPr>
                <a:t>1</a:t>
              </a:r>
              <a:endParaRPr lang="en-GB" dirty="0">
                <a:solidFill>
                  <a:srgbClr val="FF0000"/>
                </a:solidFill>
              </a:endParaRPr>
            </a:p>
          </p:txBody>
        </p:sp>
      </p:grpSp>
      <p:grpSp>
        <p:nvGrpSpPr>
          <p:cNvPr id="11" name="Group 10">
            <a:extLst>
              <a:ext uri="{FF2B5EF4-FFF2-40B4-BE49-F238E27FC236}">
                <a16:creationId xmlns:a16="http://schemas.microsoft.com/office/drawing/2014/main" id="{9B140A89-7C23-4E57-B72D-E3A54C50FEB6}"/>
              </a:ext>
            </a:extLst>
          </p:cNvPr>
          <p:cNvGrpSpPr/>
          <p:nvPr/>
        </p:nvGrpSpPr>
        <p:grpSpPr>
          <a:xfrm>
            <a:off x="3458547" y="3937519"/>
            <a:ext cx="1094792" cy="369332"/>
            <a:chOff x="3334139" y="3931298"/>
            <a:chExt cx="2399830" cy="369332"/>
          </a:xfrm>
        </p:grpSpPr>
        <p:sp>
          <p:nvSpPr>
            <p:cNvPr id="7" name="Rectangle 6">
              <a:extLst>
                <a:ext uri="{FF2B5EF4-FFF2-40B4-BE49-F238E27FC236}">
                  <a16:creationId xmlns:a16="http://schemas.microsoft.com/office/drawing/2014/main" id="{318FDDE0-27DC-4D55-9FC6-F6094286033B}"/>
                </a:ext>
              </a:extLst>
            </p:cNvPr>
            <p:cNvSpPr/>
            <p:nvPr/>
          </p:nvSpPr>
          <p:spPr>
            <a:xfrm>
              <a:off x="3334139" y="3959290"/>
              <a:ext cx="2158481" cy="2799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5B9ABDE6-4920-4429-9069-8D63B74ACCAD}"/>
                </a:ext>
              </a:extLst>
            </p:cNvPr>
            <p:cNvSpPr txBox="1"/>
            <p:nvPr/>
          </p:nvSpPr>
          <p:spPr>
            <a:xfrm>
              <a:off x="5553577" y="3931298"/>
              <a:ext cx="180392" cy="369332"/>
            </a:xfrm>
            <a:prstGeom prst="rect">
              <a:avLst/>
            </a:prstGeom>
            <a:noFill/>
          </p:spPr>
          <p:txBody>
            <a:bodyPr wrap="square" rtlCol="0">
              <a:spAutoFit/>
            </a:bodyPr>
            <a:lstStyle/>
            <a:p>
              <a:r>
                <a:rPr lang="en-US" dirty="0">
                  <a:solidFill>
                    <a:srgbClr val="FF0000"/>
                  </a:solidFill>
                </a:rPr>
                <a:t>2</a:t>
              </a:r>
              <a:endParaRPr lang="en-GB" dirty="0">
                <a:solidFill>
                  <a:srgbClr val="FF0000"/>
                </a:solidFill>
              </a:endParaRPr>
            </a:p>
          </p:txBody>
        </p:sp>
      </p:grpSp>
    </p:spTree>
    <p:extLst>
      <p:ext uri="{BB962C8B-B14F-4D97-AF65-F5344CB8AC3E}">
        <p14:creationId xmlns:p14="http://schemas.microsoft.com/office/powerpoint/2010/main" val="337281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AD577D-0D0A-45EE-B9A0-723089CF6470}"/>
              </a:ext>
            </a:extLst>
          </p:cNvPr>
          <p:cNvSpPr/>
          <p:nvPr/>
        </p:nvSpPr>
        <p:spPr>
          <a:xfrm>
            <a:off x="1608911" y="421105"/>
            <a:ext cx="8825164" cy="6015789"/>
          </a:xfrm>
          <a:prstGeom prst="rect">
            <a:avLst/>
          </a:prstGeom>
          <a:solidFill>
            <a:schemeClr val="bg1"/>
          </a:solidFill>
          <a:ln>
            <a:noFill/>
          </a:ln>
          <a:effectLst>
            <a:glow rad="101600">
              <a:schemeClr val="tx1">
                <a:alpha val="60000"/>
              </a:schemeClr>
            </a:glow>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1498020-6FF9-4116-BCD4-A725DC2F5130}"/>
              </a:ext>
            </a:extLst>
          </p:cNvPr>
          <p:cNvSpPr/>
          <p:nvPr/>
        </p:nvSpPr>
        <p:spPr>
          <a:xfrm>
            <a:off x="1547954" y="507196"/>
            <a:ext cx="6884846" cy="78570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PowerShell Configuration(console)</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pic>
        <p:nvPicPr>
          <p:cNvPr id="7" name="Picture 6">
            <a:extLst>
              <a:ext uri="{FF2B5EF4-FFF2-40B4-BE49-F238E27FC236}">
                <a16:creationId xmlns:a16="http://schemas.microsoft.com/office/drawing/2014/main" id="{2A0766BF-1705-4722-ADC6-7375D2BCE19A}"/>
              </a:ext>
            </a:extLst>
          </p:cNvPr>
          <p:cNvPicPr>
            <a:picLocks noChangeAspect="1"/>
          </p:cNvPicPr>
          <p:nvPr/>
        </p:nvPicPr>
        <p:blipFill>
          <a:blip r:embed="rId3"/>
          <a:stretch>
            <a:fillRect/>
          </a:stretch>
        </p:blipFill>
        <p:spPr>
          <a:xfrm>
            <a:off x="6584950" y="1434978"/>
            <a:ext cx="3695700" cy="4657725"/>
          </a:xfrm>
          <a:prstGeom prst="rect">
            <a:avLst/>
          </a:prstGeom>
        </p:spPr>
      </p:pic>
      <p:grpSp>
        <p:nvGrpSpPr>
          <p:cNvPr id="9" name="Group 8">
            <a:extLst>
              <a:ext uri="{FF2B5EF4-FFF2-40B4-BE49-F238E27FC236}">
                <a16:creationId xmlns:a16="http://schemas.microsoft.com/office/drawing/2014/main" id="{95E98519-AF45-4462-938A-399835527105}"/>
              </a:ext>
            </a:extLst>
          </p:cNvPr>
          <p:cNvGrpSpPr/>
          <p:nvPr/>
        </p:nvGrpSpPr>
        <p:grpSpPr>
          <a:xfrm>
            <a:off x="1956978" y="1434978"/>
            <a:ext cx="3695700" cy="4648200"/>
            <a:chOff x="1956978" y="1434978"/>
            <a:chExt cx="3695700" cy="4648200"/>
          </a:xfrm>
        </p:grpSpPr>
        <p:pic>
          <p:nvPicPr>
            <p:cNvPr id="4" name="Picture 3">
              <a:extLst>
                <a:ext uri="{FF2B5EF4-FFF2-40B4-BE49-F238E27FC236}">
                  <a16:creationId xmlns:a16="http://schemas.microsoft.com/office/drawing/2014/main" id="{C5A7C1F5-C6B7-4F69-B175-486325FA29A6}"/>
                </a:ext>
              </a:extLst>
            </p:cNvPr>
            <p:cNvPicPr>
              <a:picLocks noChangeAspect="1"/>
            </p:cNvPicPr>
            <p:nvPr/>
          </p:nvPicPr>
          <p:blipFill>
            <a:blip r:embed="rId4"/>
            <a:stretch>
              <a:fillRect/>
            </a:stretch>
          </p:blipFill>
          <p:spPr>
            <a:xfrm>
              <a:off x="1956978" y="1434978"/>
              <a:ext cx="3695700" cy="4648200"/>
            </a:xfrm>
            <a:prstGeom prst="rect">
              <a:avLst/>
            </a:prstGeom>
          </p:spPr>
        </p:pic>
        <p:sp>
          <p:nvSpPr>
            <p:cNvPr id="8" name="Rectangle 7">
              <a:extLst>
                <a:ext uri="{FF2B5EF4-FFF2-40B4-BE49-F238E27FC236}">
                  <a16:creationId xmlns:a16="http://schemas.microsoft.com/office/drawing/2014/main" id="{71845FB6-1CD9-4479-A442-91D4F424CA47}"/>
                </a:ext>
              </a:extLst>
            </p:cNvPr>
            <p:cNvSpPr/>
            <p:nvPr/>
          </p:nvSpPr>
          <p:spPr>
            <a:xfrm>
              <a:off x="2034073" y="1772816"/>
              <a:ext cx="547396" cy="2177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Rectangle 11">
            <a:extLst>
              <a:ext uri="{FF2B5EF4-FFF2-40B4-BE49-F238E27FC236}">
                <a16:creationId xmlns:a16="http://schemas.microsoft.com/office/drawing/2014/main" id="{8E897549-3AF9-43D0-8D9E-BA6A2FCD0EF6}"/>
              </a:ext>
            </a:extLst>
          </p:cNvPr>
          <p:cNvSpPr/>
          <p:nvPr/>
        </p:nvSpPr>
        <p:spPr>
          <a:xfrm>
            <a:off x="7175240" y="1788368"/>
            <a:ext cx="432319" cy="2021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7589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AD577D-0D0A-45EE-B9A0-723089CF6470}"/>
              </a:ext>
            </a:extLst>
          </p:cNvPr>
          <p:cNvSpPr/>
          <p:nvPr/>
        </p:nvSpPr>
        <p:spPr>
          <a:xfrm>
            <a:off x="1608911" y="421105"/>
            <a:ext cx="8825164" cy="6015789"/>
          </a:xfrm>
          <a:prstGeom prst="rect">
            <a:avLst/>
          </a:prstGeom>
          <a:solidFill>
            <a:schemeClr val="bg1"/>
          </a:solidFill>
          <a:ln>
            <a:noFill/>
          </a:ln>
          <a:effectLst>
            <a:glow rad="101600">
              <a:schemeClr val="tx1">
                <a:alpha val="60000"/>
              </a:schemeClr>
            </a:glow>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1498020-6FF9-4116-BCD4-A725DC2F5130}"/>
              </a:ext>
            </a:extLst>
          </p:cNvPr>
          <p:cNvSpPr/>
          <p:nvPr/>
        </p:nvSpPr>
        <p:spPr>
          <a:xfrm>
            <a:off x="1547954" y="507196"/>
            <a:ext cx="6884846" cy="78570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PowerShell Configuration(console)</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grpSp>
        <p:nvGrpSpPr>
          <p:cNvPr id="5" name="Group 4">
            <a:extLst>
              <a:ext uri="{FF2B5EF4-FFF2-40B4-BE49-F238E27FC236}">
                <a16:creationId xmlns:a16="http://schemas.microsoft.com/office/drawing/2014/main" id="{588D5DC1-F9A4-4BD1-AA62-A76651A09D4E}"/>
              </a:ext>
            </a:extLst>
          </p:cNvPr>
          <p:cNvGrpSpPr/>
          <p:nvPr/>
        </p:nvGrpSpPr>
        <p:grpSpPr>
          <a:xfrm>
            <a:off x="1954666" y="1591467"/>
            <a:ext cx="3667125" cy="4619625"/>
            <a:chOff x="1954666" y="1591467"/>
            <a:chExt cx="3667125" cy="4619625"/>
          </a:xfrm>
        </p:grpSpPr>
        <p:pic>
          <p:nvPicPr>
            <p:cNvPr id="3" name="Picture 2">
              <a:extLst>
                <a:ext uri="{FF2B5EF4-FFF2-40B4-BE49-F238E27FC236}">
                  <a16:creationId xmlns:a16="http://schemas.microsoft.com/office/drawing/2014/main" id="{762D75B7-ABBA-4066-BF90-F61DBEFD28A5}"/>
                </a:ext>
              </a:extLst>
            </p:cNvPr>
            <p:cNvPicPr>
              <a:picLocks noChangeAspect="1"/>
            </p:cNvPicPr>
            <p:nvPr/>
          </p:nvPicPr>
          <p:blipFill>
            <a:blip r:embed="rId3"/>
            <a:stretch>
              <a:fillRect/>
            </a:stretch>
          </p:blipFill>
          <p:spPr>
            <a:xfrm>
              <a:off x="1954666" y="1591467"/>
              <a:ext cx="3667125" cy="4619625"/>
            </a:xfrm>
            <a:prstGeom prst="rect">
              <a:avLst/>
            </a:prstGeom>
          </p:spPr>
        </p:pic>
        <p:sp>
          <p:nvSpPr>
            <p:cNvPr id="12" name="Rectangle 11">
              <a:extLst>
                <a:ext uri="{FF2B5EF4-FFF2-40B4-BE49-F238E27FC236}">
                  <a16:creationId xmlns:a16="http://schemas.microsoft.com/office/drawing/2014/main" id="{55D9878A-5F0E-495A-8938-9FFA647A4F05}"/>
                </a:ext>
              </a:extLst>
            </p:cNvPr>
            <p:cNvSpPr/>
            <p:nvPr/>
          </p:nvSpPr>
          <p:spPr>
            <a:xfrm>
              <a:off x="2886269" y="1915885"/>
              <a:ext cx="547396" cy="2177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 name="Group 15">
            <a:extLst>
              <a:ext uri="{FF2B5EF4-FFF2-40B4-BE49-F238E27FC236}">
                <a16:creationId xmlns:a16="http://schemas.microsoft.com/office/drawing/2014/main" id="{3C1C048C-49B4-4E5B-B50F-C51693187BEC}"/>
              </a:ext>
            </a:extLst>
          </p:cNvPr>
          <p:cNvGrpSpPr/>
          <p:nvPr/>
        </p:nvGrpSpPr>
        <p:grpSpPr>
          <a:xfrm>
            <a:off x="6453479" y="1509616"/>
            <a:ext cx="3676650" cy="4610100"/>
            <a:chOff x="6453479" y="1509616"/>
            <a:chExt cx="3676650" cy="4610100"/>
          </a:xfrm>
        </p:grpSpPr>
        <p:pic>
          <p:nvPicPr>
            <p:cNvPr id="13" name="Picture 12">
              <a:extLst>
                <a:ext uri="{FF2B5EF4-FFF2-40B4-BE49-F238E27FC236}">
                  <a16:creationId xmlns:a16="http://schemas.microsoft.com/office/drawing/2014/main" id="{B5BA6B9A-0273-406C-B888-9D665DBAE01C}"/>
                </a:ext>
              </a:extLst>
            </p:cNvPr>
            <p:cNvPicPr>
              <a:picLocks noChangeAspect="1"/>
            </p:cNvPicPr>
            <p:nvPr/>
          </p:nvPicPr>
          <p:blipFill>
            <a:blip r:embed="rId4"/>
            <a:stretch>
              <a:fillRect/>
            </a:stretch>
          </p:blipFill>
          <p:spPr>
            <a:xfrm>
              <a:off x="6453479" y="1509616"/>
              <a:ext cx="3676650" cy="4610100"/>
            </a:xfrm>
            <a:prstGeom prst="rect">
              <a:avLst/>
            </a:prstGeom>
          </p:spPr>
        </p:pic>
        <p:sp>
          <p:nvSpPr>
            <p:cNvPr id="15" name="Rectangle 14">
              <a:extLst>
                <a:ext uri="{FF2B5EF4-FFF2-40B4-BE49-F238E27FC236}">
                  <a16:creationId xmlns:a16="http://schemas.microsoft.com/office/drawing/2014/main" id="{7936C0E0-40CA-41D4-90C1-E00A98AF5A90}"/>
                </a:ext>
              </a:extLst>
            </p:cNvPr>
            <p:cNvSpPr/>
            <p:nvPr/>
          </p:nvSpPr>
          <p:spPr>
            <a:xfrm>
              <a:off x="7885404" y="1807027"/>
              <a:ext cx="547396" cy="2177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76458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AD577D-0D0A-45EE-B9A0-723089CF6470}"/>
              </a:ext>
            </a:extLst>
          </p:cNvPr>
          <p:cNvSpPr/>
          <p:nvPr/>
        </p:nvSpPr>
        <p:spPr>
          <a:xfrm>
            <a:off x="1608911" y="421105"/>
            <a:ext cx="8825164" cy="6015789"/>
          </a:xfrm>
          <a:prstGeom prst="rect">
            <a:avLst/>
          </a:prstGeom>
          <a:solidFill>
            <a:schemeClr val="bg1"/>
          </a:solidFill>
          <a:ln>
            <a:noFill/>
          </a:ln>
          <a:effectLst>
            <a:glow rad="101600">
              <a:schemeClr val="tx1">
                <a:alpha val="60000"/>
              </a:schemeClr>
            </a:glow>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1498020-6FF9-4116-BCD4-A725DC2F5130}"/>
              </a:ext>
            </a:extLst>
          </p:cNvPr>
          <p:cNvSpPr/>
          <p:nvPr/>
        </p:nvSpPr>
        <p:spPr>
          <a:xfrm>
            <a:off x="1547954" y="507196"/>
            <a:ext cx="6884846" cy="78570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PowerShell Configuration(console)</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grpSp>
        <p:nvGrpSpPr>
          <p:cNvPr id="7" name="Group 6">
            <a:extLst>
              <a:ext uri="{FF2B5EF4-FFF2-40B4-BE49-F238E27FC236}">
                <a16:creationId xmlns:a16="http://schemas.microsoft.com/office/drawing/2014/main" id="{CCCE12B2-D3E0-46E9-89F2-931BB500F609}"/>
              </a:ext>
            </a:extLst>
          </p:cNvPr>
          <p:cNvGrpSpPr/>
          <p:nvPr/>
        </p:nvGrpSpPr>
        <p:grpSpPr>
          <a:xfrm>
            <a:off x="4262437" y="1564611"/>
            <a:ext cx="3667125" cy="4600575"/>
            <a:chOff x="4262437" y="1564611"/>
            <a:chExt cx="3667125" cy="4600575"/>
          </a:xfrm>
        </p:grpSpPr>
        <p:pic>
          <p:nvPicPr>
            <p:cNvPr id="4" name="Picture 3">
              <a:extLst>
                <a:ext uri="{FF2B5EF4-FFF2-40B4-BE49-F238E27FC236}">
                  <a16:creationId xmlns:a16="http://schemas.microsoft.com/office/drawing/2014/main" id="{C96081A1-8C00-42CE-A587-7E2E07EEEAD5}"/>
                </a:ext>
              </a:extLst>
            </p:cNvPr>
            <p:cNvPicPr>
              <a:picLocks noChangeAspect="1"/>
            </p:cNvPicPr>
            <p:nvPr/>
          </p:nvPicPr>
          <p:blipFill>
            <a:blip r:embed="rId3"/>
            <a:stretch>
              <a:fillRect/>
            </a:stretch>
          </p:blipFill>
          <p:spPr>
            <a:xfrm>
              <a:off x="4262437" y="1564611"/>
              <a:ext cx="3667125" cy="4600575"/>
            </a:xfrm>
            <a:prstGeom prst="rect">
              <a:avLst/>
            </a:prstGeom>
          </p:spPr>
        </p:pic>
        <p:sp>
          <p:nvSpPr>
            <p:cNvPr id="11" name="Rectangle 10">
              <a:extLst>
                <a:ext uri="{FF2B5EF4-FFF2-40B4-BE49-F238E27FC236}">
                  <a16:creationId xmlns:a16="http://schemas.microsoft.com/office/drawing/2014/main" id="{0E157743-CF52-42E6-8774-0AF466BA8923}"/>
                </a:ext>
              </a:extLst>
            </p:cNvPr>
            <p:cNvSpPr/>
            <p:nvPr/>
          </p:nvSpPr>
          <p:spPr>
            <a:xfrm>
              <a:off x="6183085" y="1897224"/>
              <a:ext cx="547396" cy="2177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82795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AD577D-0D0A-45EE-B9A0-723089CF6470}"/>
              </a:ext>
            </a:extLst>
          </p:cNvPr>
          <p:cNvSpPr/>
          <p:nvPr/>
        </p:nvSpPr>
        <p:spPr>
          <a:xfrm>
            <a:off x="1608911" y="421105"/>
            <a:ext cx="8825164" cy="6015789"/>
          </a:xfrm>
          <a:prstGeom prst="rect">
            <a:avLst/>
          </a:prstGeom>
          <a:solidFill>
            <a:schemeClr val="bg1"/>
          </a:solidFill>
          <a:ln>
            <a:noFill/>
          </a:ln>
          <a:effectLst>
            <a:glow rad="101600">
              <a:schemeClr val="tx1">
                <a:alpha val="60000"/>
              </a:schemeClr>
            </a:glow>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1498020-6FF9-4116-BCD4-A725DC2F5130}"/>
              </a:ext>
            </a:extLst>
          </p:cNvPr>
          <p:cNvSpPr/>
          <p:nvPr/>
        </p:nvSpPr>
        <p:spPr>
          <a:xfrm>
            <a:off x="1547954" y="507196"/>
            <a:ext cx="6884846" cy="78570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PowerShell (Understand Commands)</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cxnSp>
        <p:nvCxnSpPr>
          <p:cNvPr id="9" name="Straight Connector 8">
            <a:extLst>
              <a:ext uri="{FF2B5EF4-FFF2-40B4-BE49-F238E27FC236}">
                <a16:creationId xmlns:a16="http://schemas.microsoft.com/office/drawing/2014/main" id="{97F584A8-CCD8-4DB8-9839-F3A88BE2BB36}"/>
              </a:ext>
            </a:extLst>
          </p:cNvPr>
          <p:cNvCxnSpPr>
            <a:cxnSpLocks/>
          </p:cNvCxnSpPr>
          <p:nvPr/>
        </p:nvCxnSpPr>
        <p:spPr>
          <a:xfrm>
            <a:off x="1760378" y="3441434"/>
            <a:ext cx="8391328"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17841347-6DB8-4C18-8DD3-9558EE925A96}"/>
              </a:ext>
            </a:extLst>
          </p:cNvPr>
          <p:cNvGrpSpPr/>
          <p:nvPr/>
        </p:nvGrpSpPr>
        <p:grpSpPr>
          <a:xfrm>
            <a:off x="1628768" y="3072102"/>
            <a:ext cx="2352288" cy="1419062"/>
            <a:chOff x="1628768" y="3072102"/>
            <a:chExt cx="2352288" cy="1419062"/>
          </a:xfrm>
        </p:grpSpPr>
        <p:grpSp>
          <p:nvGrpSpPr>
            <p:cNvPr id="40" name="Group 39">
              <a:extLst>
                <a:ext uri="{FF2B5EF4-FFF2-40B4-BE49-F238E27FC236}">
                  <a16:creationId xmlns:a16="http://schemas.microsoft.com/office/drawing/2014/main" id="{99B7F0D3-2878-44FE-83B2-944182D27D1E}"/>
                </a:ext>
              </a:extLst>
            </p:cNvPr>
            <p:cNvGrpSpPr/>
            <p:nvPr/>
          </p:nvGrpSpPr>
          <p:grpSpPr>
            <a:xfrm>
              <a:off x="1628768" y="3072102"/>
              <a:ext cx="2352288" cy="1419062"/>
              <a:chOff x="1628768" y="3072102"/>
              <a:chExt cx="2352288" cy="1419062"/>
            </a:xfrm>
          </p:grpSpPr>
          <p:sp>
            <p:nvSpPr>
              <p:cNvPr id="19" name="TextBox 18">
                <a:extLst>
                  <a:ext uri="{FF2B5EF4-FFF2-40B4-BE49-F238E27FC236}">
                    <a16:creationId xmlns:a16="http://schemas.microsoft.com/office/drawing/2014/main" id="{66353927-41A1-4184-AD68-3779ACAA1996}"/>
                  </a:ext>
                </a:extLst>
              </p:cNvPr>
              <p:cNvSpPr txBox="1"/>
              <p:nvPr/>
            </p:nvSpPr>
            <p:spPr>
              <a:xfrm>
                <a:off x="1852186" y="3072102"/>
                <a:ext cx="2009077" cy="369332"/>
              </a:xfrm>
              <a:prstGeom prst="rect">
                <a:avLst/>
              </a:prstGeom>
              <a:noFill/>
            </p:spPr>
            <p:txBody>
              <a:bodyPr wrap="square" rtlCol="0">
                <a:spAutoFit/>
              </a:bodyPr>
              <a:lstStyle/>
              <a:p>
                <a:r>
                  <a:rPr lang="en-US" spc="600" dirty="0">
                    <a:solidFill>
                      <a:sysClr val="windowText" lastClr="000000"/>
                    </a:solidFill>
                    <a:latin typeface="Droid Serif" panose="02020600060500020200" pitchFamily="18" charset="0"/>
                    <a:ea typeface="Droid Serif" panose="02020600060500020200" pitchFamily="18" charset="0"/>
                    <a:cs typeface="Droid Serif" panose="02020600060500020200" pitchFamily="18" charset="0"/>
                  </a:rPr>
                  <a:t>Command</a:t>
                </a:r>
                <a:endParaRPr lang="en-GB" spc="600" dirty="0">
                  <a:solidFill>
                    <a:sysClr val="windowText" lastClr="000000"/>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24" name="TextBox 23">
                <a:extLst>
                  <a:ext uri="{FF2B5EF4-FFF2-40B4-BE49-F238E27FC236}">
                    <a16:creationId xmlns:a16="http://schemas.microsoft.com/office/drawing/2014/main" id="{394B0C98-670A-4EA2-B650-582F1097A419}"/>
                  </a:ext>
                </a:extLst>
              </p:cNvPr>
              <p:cNvSpPr txBox="1"/>
              <p:nvPr/>
            </p:nvSpPr>
            <p:spPr>
              <a:xfrm>
                <a:off x="1628768" y="4152610"/>
                <a:ext cx="2352288" cy="338554"/>
              </a:xfrm>
              <a:prstGeom prst="rect">
                <a:avLst/>
              </a:prstGeom>
              <a:solidFill>
                <a:schemeClr val="tx2"/>
              </a:solidFill>
            </p:spPr>
            <p:txBody>
              <a:bodyPr wrap="square" rtlCol="0">
                <a:spAutoFit/>
              </a:bodyPr>
              <a:lstStyle/>
              <a:p>
                <a:r>
                  <a:rPr lang="en-US" sz="16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Get-</a:t>
                </a:r>
                <a:r>
                  <a:rPr lang="en-US" sz="1600" spc="600" dirty="0" err="1">
                    <a:solidFill>
                      <a:schemeClr val="bg1"/>
                    </a:solidFill>
                    <a:latin typeface="Droid Serif" panose="02020600060500020200" pitchFamily="18" charset="0"/>
                    <a:ea typeface="Droid Serif" panose="02020600060500020200" pitchFamily="18" charset="0"/>
                    <a:cs typeface="Droid Serif" panose="02020600060500020200" pitchFamily="18" charset="0"/>
                  </a:rPr>
                  <a:t>Eventlog</a:t>
                </a:r>
                <a:endParaRPr lang="en-GB" sz="16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grpSp>
        <p:cxnSp>
          <p:nvCxnSpPr>
            <p:cNvPr id="30" name="Straight Arrow Connector 29">
              <a:extLst>
                <a:ext uri="{FF2B5EF4-FFF2-40B4-BE49-F238E27FC236}">
                  <a16:creationId xmlns:a16="http://schemas.microsoft.com/office/drawing/2014/main" id="{59163AC2-502B-4612-B3E5-2BBDC9DA2490}"/>
                </a:ext>
              </a:extLst>
            </p:cNvPr>
            <p:cNvCxnSpPr/>
            <p:nvPr/>
          </p:nvCxnSpPr>
          <p:spPr>
            <a:xfrm>
              <a:off x="2718314" y="3441434"/>
              <a:ext cx="0" cy="757342"/>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6BFBD1D0-5CBD-466C-AB8F-1959000DA3A2}"/>
              </a:ext>
            </a:extLst>
          </p:cNvPr>
          <p:cNvGrpSpPr/>
          <p:nvPr/>
        </p:nvGrpSpPr>
        <p:grpSpPr>
          <a:xfrm>
            <a:off x="2313993" y="1583873"/>
            <a:ext cx="3321697" cy="1866900"/>
            <a:chOff x="2313993" y="1583873"/>
            <a:chExt cx="3321697" cy="1866900"/>
          </a:xfrm>
        </p:grpSpPr>
        <p:cxnSp>
          <p:nvCxnSpPr>
            <p:cNvPr id="12" name="Straight Connector 11">
              <a:extLst>
                <a:ext uri="{FF2B5EF4-FFF2-40B4-BE49-F238E27FC236}">
                  <a16:creationId xmlns:a16="http://schemas.microsoft.com/office/drawing/2014/main" id="{AC94BDC6-5B02-4B1B-A00B-636694069CFE}"/>
                </a:ext>
              </a:extLst>
            </p:cNvPr>
            <p:cNvCxnSpPr/>
            <p:nvPr/>
          </p:nvCxnSpPr>
          <p:spPr>
            <a:xfrm>
              <a:off x="3383357" y="1953205"/>
              <a:ext cx="1132115"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4DEA7B1-364B-45F6-B71C-D4B881C8DE2E}"/>
                </a:ext>
              </a:extLst>
            </p:cNvPr>
            <p:cNvSpPr txBox="1"/>
            <p:nvPr/>
          </p:nvSpPr>
          <p:spPr>
            <a:xfrm>
              <a:off x="2953060" y="1583873"/>
              <a:ext cx="2365389" cy="369332"/>
            </a:xfrm>
            <a:prstGeom prst="rect">
              <a:avLst/>
            </a:prstGeom>
            <a:noFill/>
          </p:spPr>
          <p:txBody>
            <a:bodyPr wrap="square" rtlCol="0">
              <a:spAutoFit/>
            </a:bodyPr>
            <a:lstStyle/>
            <a:p>
              <a:r>
                <a:rPr lang="en-US" spc="600" dirty="0">
                  <a:solidFill>
                    <a:sysClr val="windowText" lastClr="000000"/>
                  </a:solidFill>
                  <a:latin typeface="Droid Serif" panose="02020600060500020200" pitchFamily="18" charset="0"/>
                  <a:ea typeface="Droid Serif" panose="02020600060500020200" pitchFamily="18" charset="0"/>
                  <a:cs typeface="Droid Serif" panose="02020600060500020200" pitchFamily="18" charset="0"/>
                </a:rPr>
                <a:t>Parameter 1</a:t>
              </a:r>
              <a:endParaRPr lang="en-GB" spc="600" dirty="0">
                <a:solidFill>
                  <a:sysClr val="windowText" lastClr="000000"/>
                </a:solidFill>
                <a:latin typeface="Droid Serif" panose="02020600060500020200" pitchFamily="18" charset="0"/>
                <a:ea typeface="Droid Serif" panose="02020600060500020200" pitchFamily="18" charset="0"/>
                <a:cs typeface="Droid Serif" panose="02020600060500020200" pitchFamily="18" charset="0"/>
              </a:endParaRPr>
            </a:p>
          </p:txBody>
        </p:sp>
        <p:cxnSp>
          <p:nvCxnSpPr>
            <p:cNvPr id="31" name="Straight Arrow Connector 30">
              <a:extLst>
                <a:ext uri="{FF2B5EF4-FFF2-40B4-BE49-F238E27FC236}">
                  <a16:creationId xmlns:a16="http://schemas.microsoft.com/office/drawing/2014/main" id="{44CC748B-F269-4046-8B70-FBA16EA21EA9}"/>
                </a:ext>
              </a:extLst>
            </p:cNvPr>
            <p:cNvCxnSpPr>
              <a:cxnSpLocks/>
            </p:cNvCxnSpPr>
            <p:nvPr/>
          </p:nvCxnSpPr>
          <p:spPr>
            <a:xfrm flipV="1">
              <a:off x="3953070" y="1953205"/>
              <a:ext cx="0" cy="1497568"/>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D73A429-5E84-48C2-9AC0-53167EC8DF2F}"/>
                </a:ext>
              </a:extLst>
            </p:cNvPr>
            <p:cNvSpPr txBox="1"/>
            <p:nvPr/>
          </p:nvSpPr>
          <p:spPr>
            <a:xfrm>
              <a:off x="2313993" y="2075734"/>
              <a:ext cx="3321697" cy="338554"/>
            </a:xfrm>
            <a:prstGeom prst="rect">
              <a:avLst/>
            </a:prstGeom>
            <a:solidFill>
              <a:schemeClr val="accent3">
                <a:lumMod val="50000"/>
              </a:schemeClr>
            </a:solidFill>
            <a:ln>
              <a:noFill/>
            </a:ln>
          </p:spPr>
          <p:txBody>
            <a:bodyPr wrap="square" rtlCol="0">
              <a:spAutoFit/>
            </a:bodyPr>
            <a:lstStyle/>
            <a:p>
              <a:r>
                <a:rPr lang="en-US" sz="16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a:t>
              </a:r>
              <a:r>
                <a:rPr lang="en-US" sz="1600" spc="600" dirty="0" err="1">
                  <a:solidFill>
                    <a:schemeClr val="bg1"/>
                  </a:solidFill>
                  <a:latin typeface="Droid Serif" panose="02020600060500020200" pitchFamily="18" charset="0"/>
                  <a:ea typeface="Droid Serif" panose="02020600060500020200" pitchFamily="18" charset="0"/>
                  <a:cs typeface="Droid Serif" panose="02020600060500020200" pitchFamily="18" charset="0"/>
                </a:rPr>
                <a:t>LogName</a:t>
              </a:r>
              <a:r>
                <a:rPr lang="en-US" sz="16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 Security</a:t>
              </a:r>
              <a:endParaRPr lang="en-GB" sz="16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grpSp>
      <p:grpSp>
        <p:nvGrpSpPr>
          <p:cNvPr id="42" name="Group 41">
            <a:extLst>
              <a:ext uri="{FF2B5EF4-FFF2-40B4-BE49-F238E27FC236}">
                <a16:creationId xmlns:a16="http://schemas.microsoft.com/office/drawing/2014/main" id="{C14FD63B-C1F9-45D1-AF36-C8BE7064C5C0}"/>
              </a:ext>
            </a:extLst>
          </p:cNvPr>
          <p:cNvGrpSpPr/>
          <p:nvPr/>
        </p:nvGrpSpPr>
        <p:grpSpPr>
          <a:xfrm>
            <a:off x="4851373" y="3043175"/>
            <a:ext cx="4348610" cy="1447989"/>
            <a:chOff x="4851373" y="3043175"/>
            <a:chExt cx="4348610" cy="1447989"/>
          </a:xfrm>
        </p:grpSpPr>
        <p:sp>
          <p:nvSpPr>
            <p:cNvPr id="21" name="TextBox 20">
              <a:extLst>
                <a:ext uri="{FF2B5EF4-FFF2-40B4-BE49-F238E27FC236}">
                  <a16:creationId xmlns:a16="http://schemas.microsoft.com/office/drawing/2014/main" id="{18E80761-6FEC-489C-8592-D4AA7DEA7258}"/>
                </a:ext>
              </a:extLst>
            </p:cNvPr>
            <p:cNvSpPr txBox="1"/>
            <p:nvPr/>
          </p:nvSpPr>
          <p:spPr>
            <a:xfrm>
              <a:off x="5130283" y="3043175"/>
              <a:ext cx="2603233" cy="369332"/>
            </a:xfrm>
            <a:prstGeom prst="rect">
              <a:avLst/>
            </a:prstGeom>
            <a:noFill/>
          </p:spPr>
          <p:txBody>
            <a:bodyPr wrap="square" rtlCol="0">
              <a:spAutoFit/>
            </a:bodyPr>
            <a:lstStyle/>
            <a:p>
              <a:r>
                <a:rPr lang="en-US" spc="600" dirty="0">
                  <a:solidFill>
                    <a:sysClr val="windowText" lastClr="000000"/>
                  </a:solidFill>
                  <a:latin typeface="Droid Serif" panose="02020600060500020200" pitchFamily="18" charset="0"/>
                  <a:ea typeface="Droid Serif" panose="02020600060500020200" pitchFamily="18" charset="0"/>
                  <a:cs typeface="Droid Serif" panose="02020600060500020200" pitchFamily="18" charset="0"/>
                </a:rPr>
                <a:t>Parameters 2</a:t>
              </a:r>
              <a:endParaRPr lang="en-GB" spc="600" dirty="0">
                <a:solidFill>
                  <a:sysClr val="windowText" lastClr="000000"/>
                </a:solidFill>
                <a:latin typeface="Droid Serif" panose="02020600060500020200" pitchFamily="18" charset="0"/>
                <a:ea typeface="Droid Serif" panose="02020600060500020200" pitchFamily="18" charset="0"/>
                <a:cs typeface="Droid Serif" panose="02020600060500020200" pitchFamily="18" charset="0"/>
              </a:endParaRPr>
            </a:p>
          </p:txBody>
        </p:sp>
        <p:cxnSp>
          <p:nvCxnSpPr>
            <p:cNvPr id="34" name="Straight Arrow Connector 33">
              <a:extLst>
                <a:ext uri="{FF2B5EF4-FFF2-40B4-BE49-F238E27FC236}">
                  <a16:creationId xmlns:a16="http://schemas.microsoft.com/office/drawing/2014/main" id="{6DE16684-FFC9-4ADE-B45C-5958E19535E6}"/>
                </a:ext>
              </a:extLst>
            </p:cNvPr>
            <p:cNvCxnSpPr/>
            <p:nvPr/>
          </p:nvCxnSpPr>
          <p:spPr>
            <a:xfrm>
              <a:off x="6431899" y="3418727"/>
              <a:ext cx="0" cy="757342"/>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2A4BC29-B1CA-4EAD-BDD6-CC399D8A8603}"/>
                </a:ext>
              </a:extLst>
            </p:cNvPr>
            <p:cNvSpPr txBox="1"/>
            <p:nvPr/>
          </p:nvSpPr>
          <p:spPr>
            <a:xfrm>
              <a:off x="4851373" y="4152610"/>
              <a:ext cx="4348610" cy="338554"/>
            </a:xfrm>
            <a:prstGeom prst="rect">
              <a:avLst/>
            </a:prstGeom>
            <a:solidFill>
              <a:schemeClr val="accent3">
                <a:lumMod val="50000"/>
              </a:schemeClr>
            </a:solidFill>
            <a:ln>
              <a:noFill/>
            </a:ln>
          </p:spPr>
          <p:txBody>
            <a:bodyPr wrap="square" rtlCol="0">
              <a:spAutoFit/>
            </a:bodyPr>
            <a:lstStyle/>
            <a:p>
              <a:r>
                <a:rPr lang="en-US" sz="16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a:t>
              </a:r>
              <a:r>
                <a:rPr lang="en-US" sz="1600" spc="600" dirty="0" err="1">
                  <a:solidFill>
                    <a:schemeClr val="bg1"/>
                  </a:solidFill>
                  <a:latin typeface="Droid Serif" panose="02020600060500020200" pitchFamily="18" charset="0"/>
                  <a:ea typeface="Droid Serif" panose="02020600060500020200" pitchFamily="18" charset="0"/>
                  <a:cs typeface="Droid Serif" panose="02020600060500020200" pitchFamily="18" charset="0"/>
                </a:rPr>
                <a:t>ComputerName</a:t>
              </a:r>
              <a:r>
                <a:rPr lang="en-US" sz="16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 Security</a:t>
              </a:r>
              <a:endParaRPr lang="en-GB" sz="16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grpSp>
      <p:grpSp>
        <p:nvGrpSpPr>
          <p:cNvPr id="43" name="Group 42">
            <a:extLst>
              <a:ext uri="{FF2B5EF4-FFF2-40B4-BE49-F238E27FC236}">
                <a16:creationId xmlns:a16="http://schemas.microsoft.com/office/drawing/2014/main" id="{9FFE728B-30F3-4753-AF30-4E467410FE4D}"/>
              </a:ext>
            </a:extLst>
          </p:cNvPr>
          <p:cNvGrpSpPr/>
          <p:nvPr/>
        </p:nvGrpSpPr>
        <p:grpSpPr>
          <a:xfrm>
            <a:off x="7751445" y="1583873"/>
            <a:ext cx="2365389" cy="1866900"/>
            <a:chOff x="7751445" y="1583873"/>
            <a:chExt cx="2365389" cy="1866900"/>
          </a:xfrm>
        </p:grpSpPr>
        <p:cxnSp>
          <p:nvCxnSpPr>
            <p:cNvPr id="36" name="Straight Connector 35">
              <a:extLst>
                <a:ext uri="{FF2B5EF4-FFF2-40B4-BE49-F238E27FC236}">
                  <a16:creationId xmlns:a16="http://schemas.microsoft.com/office/drawing/2014/main" id="{7FC6AA41-8CBB-418F-8562-449C991FE35D}"/>
                </a:ext>
              </a:extLst>
            </p:cNvPr>
            <p:cNvCxnSpPr/>
            <p:nvPr/>
          </p:nvCxnSpPr>
          <p:spPr>
            <a:xfrm>
              <a:off x="8181742" y="1953205"/>
              <a:ext cx="1132115"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C1F0F96-4D04-4EEF-88EB-8C069108BAB1}"/>
                </a:ext>
              </a:extLst>
            </p:cNvPr>
            <p:cNvSpPr txBox="1"/>
            <p:nvPr/>
          </p:nvSpPr>
          <p:spPr>
            <a:xfrm>
              <a:off x="7751445" y="1583873"/>
              <a:ext cx="2365389" cy="369332"/>
            </a:xfrm>
            <a:prstGeom prst="rect">
              <a:avLst/>
            </a:prstGeom>
            <a:noFill/>
          </p:spPr>
          <p:txBody>
            <a:bodyPr wrap="square" rtlCol="0">
              <a:spAutoFit/>
            </a:bodyPr>
            <a:lstStyle/>
            <a:p>
              <a:r>
                <a:rPr lang="en-US" spc="600" dirty="0">
                  <a:solidFill>
                    <a:sysClr val="windowText" lastClr="000000"/>
                  </a:solidFill>
                  <a:latin typeface="Droid Serif" panose="02020600060500020200" pitchFamily="18" charset="0"/>
                  <a:ea typeface="Droid Serif" panose="02020600060500020200" pitchFamily="18" charset="0"/>
                  <a:cs typeface="Droid Serif" panose="02020600060500020200" pitchFamily="18" charset="0"/>
                </a:rPr>
                <a:t>Parameter 3</a:t>
              </a:r>
              <a:endParaRPr lang="en-GB" spc="600" dirty="0">
                <a:solidFill>
                  <a:sysClr val="windowText" lastClr="000000"/>
                </a:solidFill>
                <a:latin typeface="Droid Serif" panose="02020600060500020200" pitchFamily="18" charset="0"/>
                <a:ea typeface="Droid Serif" panose="02020600060500020200" pitchFamily="18" charset="0"/>
                <a:cs typeface="Droid Serif" panose="02020600060500020200" pitchFamily="18" charset="0"/>
              </a:endParaRPr>
            </a:p>
          </p:txBody>
        </p:sp>
        <p:cxnSp>
          <p:nvCxnSpPr>
            <p:cNvPr id="39" name="Straight Arrow Connector 38">
              <a:extLst>
                <a:ext uri="{FF2B5EF4-FFF2-40B4-BE49-F238E27FC236}">
                  <a16:creationId xmlns:a16="http://schemas.microsoft.com/office/drawing/2014/main" id="{D093C2F2-7DB8-4D51-9CCF-4CCA8E9C263F}"/>
                </a:ext>
              </a:extLst>
            </p:cNvPr>
            <p:cNvCxnSpPr>
              <a:cxnSpLocks/>
            </p:cNvCxnSpPr>
            <p:nvPr/>
          </p:nvCxnSpPr>
          <p:spPr>
            <a:xfrm flipV="1">
              <a:off x="8804988" y="1953205"/>
              <a:ext cx="0" cy="1497568"/>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3276F0C-5AA6-4C32-A0EF-7538A987C126}"/>
                </a:ext>
              </a:extLst>
            </p:cNvPr>
            <p:cNvSpPr txBox="1"/>
            <p:nvPr/>
          </p:nvSpPr>
          <p:spPr>
            <a:xfrm>
              <a:off x="7922916" y="2069033"/>
              <a:ext cx="1764144" cy="338554"/>
            </a:xfrm>
            <a:prstGeom prst="rect">
              <a:avLst/>
            </a:prstGeom>
            <a:solidFill>
              <a:schemeClr val="accent3">
                <a:lumMod val="50000"/>
              </a:schemeClr>
            </a:solidFill>
            <a:ln>
              <a:noFill/>
            </a:ln>
          </p:spPr>
          <p:txBody>
            <a:bodyPr wrap="square" rtlCol="0">
              <a:spAutoFit/>
            </a:bodyPr>
            <a:lstStyle/>
            <a:p>
              <a:r>
                <a:rPr lang="en-US" sz="16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-verbose</a:t>
              </a:r>
              <a:endParaRPr lang="en-GB" sz="16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grpSp>
    </p:spTree>
    <p:extLst>
      <p:ext uri="{BB962C8B-B14F-4D97-AF65-F5344CB8AC3E}">
        <p14:creationId xmlns:p14="http://schemas.microsoft.com/office/powerpoint/2010/main" val="12927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AD577D-0D0A-45EE-B9A0-723089CF6470}"/>
              </a:ext>
            </a:extLst>
          </p:cNvPr>
          <p:cNvSpPr/>
          <p:nvPr/>
        </p:nvSpPr>
        <p:spPr>
          <a:xfrm>
            <a:off x="1608911" y="421105"/>
            <a:ext cx="8825164" cy="6015789"/>
          </a:xfrm>
          <a:prstGeom prst="rect">
            <a:avLst/>
          </a:prstGeom>
          <a:solidFill>
            <a:schemeClr val="bg1"/>
          </a:solidFill>
          <a:ln>
            <a:noFill/>
          </a:ln>
          <a:effectLst>
            <a:glow rad="101600">
              <a:schemeClr val="tx1">
                <a:alpha val="60000"/>
              </a:schemeClr>
            </a:glow>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53603E9-2832-4C16-AB0A-E7F2CFAA2FD5}"/>
              </a:ext>
            </a:extLst>
          </p:cNvPr>
          <p:cNvSpPr/>
          <p:nvPr/>
        </p:nvSpPr>
        <p:spPr>
          <a:xfrm>
            <a:off x="1547954" y="554202"/>
            <a:ext cx="6884846" cy="78570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HELP SYSTEM</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graphicFrame>
        <p:nvGraphicFramePr>
          <p:cNvPr id="6" name="Table 5">
            <a:extLst>
              <a:ext uri="{FF2B5EF4-FFF2-40B4-BE49-F238E27FC236}">
                <a16:creationId xmlns:a16="http://schemas.microsoft.com/office/drawing/2014/main" id="{5BF8A897-EFA2-497E-9EE9-E61879CCEAF5}"/>
              </a:ext>
            </a:extLst>
          </p:cNvPr>
          <p:cNvGraphicFramePr>
            <a:graphicFrameLocks noGrp="1"/>
          </p:cNvGraphicFramePr>
          <p:nvPr>
            <p:extLst>
              <p:ext uri="{D42A27DB-BD31-4B8C-83A1-F6EECF244321}">
                <p14:modId xmlns:p14="http://schemas.microsoft.com/office/powerpoint/2010/main" val="892096375"/>
              </p:ext>
            </p:extLst>
          </p:nvPr>
        </p:nvGraphicFramePr>
        <p:xfrm>
          <a:off x="1757925" y="1473006"/>
          <a:ext cx="5190271" cy="741680"/>
        </p:xfrm>
        <a:graphic>
          <a:graphicData uri="http://schemas.openxmlformats.org/drawingml/2006/table">
            <a:tbl>
              <a:tblPr firstRow="1" bandRow="1">
                <a:tableStyleId>{5C22544A-7EE6-4342-B048-85BDC9FD1C3A}</a:tableStyleId>
              </a:tblPr>
              <a:tblGrid>
                <a:gridCol w="456540">
                  <a:extLst>
                    <a:ext uri="{9D8B030D-6E8A-4147-A177-3AD203B41FA5}">
                      <a16:colId xmlns:a16="http://schemas.microsoft.com/office/drawing/2014/main" val="1439330311"/>
                    </a:ext>
                  </a:extLst>
                </a:gridCol>
                <a:gridCol w="1884784">
                  <a:extLst>
                    <a:ext uri="{9D8B030D-6E8A-4147-A177-3AD203B41FA5}">
                      <a16:colId xmlns:a16="http://schemas.microsoft.com/office/drawing/2014/main" val="2469368430"/>
                    </a:ext>
                  </a:extLst>
                </a:gridCol>
                <a:gridCol w="2848947">
                  <a:extLst>
                    <a:ext uri="{9D8B030D-6E8A-4147-A177-3AD203B41FA5}">
                      <a16:colId xmlns:a16="http://schemas.microsoft.com/office/drawing/2014/main" val="281617323"/>
                    </a:ext>
                  </a:extLst>
                </a:gridCol>
              </a:tblGrid>
              <a:tr h="370840">
                <a:tc>
                  <a:txBody>
                    <a:bodyPr/>
                    <a:lstStyle/>
                    <a:p>
                      <a:r>
                        <a:rPr lang="en-US" dirty="0"/>
                        <a:t>SN</a:t>
                      </a:r>
                      <a:endParaRPr lang="en-GB" dirty="0"/>
                    </a:p>
                  </a:txBody>
                  <a:tcPr/>
                </a:tc>
                <a:tc>
                  <a:txBody>
                    <a:bodyPr/>
                    <a:lstStyle/>
                    <a:p>
                      <a:r>
                        <a:rPr lang="en-US" dirty="0"/>
                        <a:t>CMDLET</a:t>
                      </a:r>
                      <a:endParaRPr lang="en-GB" dirty="0"/>
                    </a:p>
                  </a:txBody>
                  <a:tcPr/>
                </a:tc>
                <a:tc>
                  <a:txBody>
                    <a:bodyPr/>
                    <a:lstStyle/>
                    <a:p>
                      <a:r>
                        <a:rPr lang="en-US" dirty="0"/>
                        <a:t>ALIASES(command.exe)</a:t>
                      </a:r>
                      <a:endParaRPr lang="en-GB" dirty="0"/>
                    </a:p>
                  </a:txBody>
                  <a:tcPr/>
                </a:tc>
                <a:extLst>
                  <a:ext uri="{0D108BD9-81ED-4DB2-BD59-A6C34878D82A}">
                    <a16:rowId xmlns:a16="http://schemas.microsoft.com/office/drawing/2014/main" val="2765614679"/>
                  </a:ext>
                </a:extLst>
              </a:tr>
              <a:tr h="370840">
                <a:tc>
                  <a:txBody>
                    <a:bodyPr/>
                    <a:lstStyle/>
                    <a:p>
                      <a:r>
                        <a:rPr lang="en-US" dirty="0"/>
                        <a:t>1</a:t>
                      </a:r>
                      <a:endParaRPr lang="en-GB" dirty="0"/>
                    </a:p>
                  </a:txBody>
                  <a:tcPr/>
                </a:tc>
                <a:tc>
                  <a:txBody>
                    <a:bodyPr/>
                    <a:lstStyle/>
                    <a:p>
                      <a:r>
                        <a:rPr lang="en-US" dirty="0"/>
                        <a:t>Get-Help &lt;value&gt;</a:t>
                      </a:r>
                      <a:endParaRPr lang="en-GB" dirty="0"/>
                    </a:p>
                  </a:txBody>
                  <a:tcPr/>
                </a:tc>
                <a:tc>
                  <a:txBody>
                    <a:bodyPr/>
                    <a:lstStyle/>
                    <a:p>
                      <a:r>
                        <a:rPr lang="en-US" dirty="0"/>
                        <a:t>-</a:t>
                      </a:r>
                      <a:endParaRPr lang="en-GB" dirty="0"/>
                    </a:p>
                  </a:txBody>
                  <a:tcPr/>
                </a:tc>
                <a:extLst>
                  <a:ext uri="{0D108BD9-81ED-4DB2-BD59-A6C34878D82A}">
                    <a16:rowId xmlns:a16="http://schemas.microsoft.com/office/drawing/2014/main" val="1740343711"/>
                  </a:ext>
                </a:extLst>
              </a:tr>
            </a:tbl>
          </a:graphicData>
        </a:graphic>
      </p:graphicFrame>
      <p:pic>
        <p:nvPicPr>
          <p:cNvPr id="7" name="Picture 6">
            <a:extLst>
              <a:ext uri="{FF2B5EF4-FFF2-40B4-BE49-F238E27FC236}">
                <a16:creationId xmlns:a16="http://schemas.microsoft.com/office/drawing/2014/main" id="{FB9B4DC9-99EF-4290-B5CE-73C39A13E193}"/>
              </a:ext>
            </a:extLst>
          </p:cNvPr>
          <p:cNvPicPr>
            <a:picLocks noChangeAspect="1"/>
          </p:cNvPicPr>
          <p:nvPr/>
        </p:nvPicPr>
        <p:blipFill>
          <a:blip r:embed="rId4"/>
          <a:stretch>
            <a:fillRect/>
          </a:stretch>
        </p:blipFill>
        <p:spPr>
          <a:xfrm>
            <a:off x="2239280" y="2265214"/>
            <a:ext cx="7148121" cy="4121151"/>
          </a:xfrm>
          <a:prstGeom prst="rect">
            <a:avLst/>
          </a:prstGeom>
        </p:spPr>
      </p:pic>
      <p:grpSp>
        <p:nvGrpSpPr>
          <p:cNvPr id="10" name="Group 9">
            <a:extLst>
              <a:ext uri="{FF2B5EF4-FFF2-40B4-BE49-F238E27FC236}">
                <a16:creationId xmlns:a16="http://schemas.microsoft.com/office/drawing/2014/main" id="{8B9DFDAB-5E9F-47FA-9095-CEBE1DC10AB5}"/>
              </a:ext>
            </a:extLst>
          </p:cNvPr>
          <p:cNvGrpSpPr/>
          <p:nvPr/>
        </p:nvGrpSpPr>
        <p:grpSpPr>
          <a:xfrm>
            <a:off x="1661447" y="3589947"/>
            <a:ext cx="930449" cy="2365389"/>
            <a:chOff x="1661447" y="3589947"/>
            <a:chExt cx="930449" cy="2365389"/>
          </a:xfrm>
        </p:grpSpPr>
        <p:sp>
          <p:nvSpPr>
            <p:cNvPr id="8" name="Left Brace 7">
              <a:extLst>
                <a:ext uri="{FF2B5EF4-FFF2-40B4-BE49-F238E27FC236}">
                  <a16:creationId xmlns:a16="http://schemas.microsoft.com/office/drawing/2014/main" id="{879026DA-48CD-4C99-B8F6-0D1A14D2E66A}"/>
                </a:ext>
              </a:extLst>
            </p:cNvPr>
            <p:cNvSpPr/>
            <p:nvPr/>
          </p:nvSpPr>
          <p:spPr>
            <a:xfrm>
              <a:off x="2473485" y="4091776"/>
              <a:ext cx="118411" cy="1361732"/>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TextBox 8">
              <a:extLst>
                <a:ext uri="{FF2B5EF4-FFF2-40B4-BE49-F238E27FC236}">
                  <a16:creationId xmlns:a16="http://schemas.microsoft.com/office/drawing/2014/main" id="{4639A9A0-4847-427C-8E17-C3419D39A079}"/>
                </a:ext>
              </a:extLst>
            </p:cNvPr>
            <p:cNvSpPr txBox="1"/>
            <p:nvPr/>
          </p:nvSpPr>
          <p:spPr>
            <a:xfrm rot="16200000">
              <a:off x="801918" y="4449476"/>
              <a:ext cx="2365389" cy="646331"/>
            </a:xfrm>
            <a:prstGeom prst="rect">
              <a:avLst/>
            </a:prstGeom>
            <a:noFill/>
          </p:spPr>
          <p:txBody>
            <a:bodyPr wrap="square" rtlCol="0">
              <a:spAutoFit/>
            </a:bodyPr>
            <a:lstStyle/>
            <a:p>
              <a:pPr algn="ctr"/>
              <a:r>
                <a:rPr lang="en-US" spc="600" dirty="0">
                  <a:solidFill>
                    <a:srgbClr val="C00000"/>
                  </a:solidFill>
                  <a:latin typeface="Droid Serif" panose="02020600060500020200" pitchFamily="18" charset="0"/>
                  <a:ea typeface="Droid Serif" panose="02020600060500020200" pitchFamily="18" charset="0"/>
                  <a:cs typeface="Droid Serif" panose="02020600060500020200" pitchFamily="18" charset="0"/>
                </a:rPr>
                <a:t>Parameter Sets</a:t>
              </a:r>
              <a:endParaRPr lang="en-GB" spc="600" dirty="0">
                <a:solidFill>
                  <a:srgbClr val="C00000"/>
                </a:solidFill>
                <a:latin typeface="Droid Serif" panose="02020600060500020200" pitchFamily="18" charset="0"/>
                <a:ea typeface="Droid Serif" panose="02020600060500020200" pitchFamily="18" charset="0"/>
                <a:cs typeface="Droid Serif" panose="02020600060500020200" pitchFamily="18" charset="0"/>
              </a:endParaRPr>
            </a:p>
          </p:txBody>
        </p:sp>
      </p:grpSp>
    </p:spTree>
    <p:extLst>
      <p:ext uri="{BB962C8B-B14F-4D97-AF65-F5344CB8AC3E}">
        <p14:creationId xmlns:p14="http://schemas.microsoft.com/office/powerpoint/2010/main" val="316506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AD577D-0D0A-45EE-B9A0-723089CF6470}"/>
              </a:ext>
            </a:extLst>
          </p:cNvPr>
          <p:cNvSpPr/>
          <p:nvPr/>
        </p:nvSpPr>
        <p:spPr>
          <a:xfrm>
            <a:off x="1608911" y="421105"/>
            <a:ext cx="8825164" cy="6015789"/>
          </a:xfrm>
          <a:prstGeom prst="rect">
            <a:avLst/>
          </a:prstGeom>
          <a:solidFill>
            <a:schemeClr val="bg1"/>
          </a:solidFill>
          <a:ln>
            <a:noFill/>
          </a:ln>
          <a:effectLst>
            <a:glow rad="101600">
              <a:schemeClr val="tx1">
                <a:alpha val="60000"/>
              </a:schemeClr>
            </a:glow>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53603E9-2832-4C16-AB0A-E7F2CFAA2FD5}"/>
              </a:ext>
            </a:extLst>
          </p:cNvPr>
          <p:cNvSpPr/>
          <p:nvPr/>
        </p:nvSpPr>
        <p:spPr>
          <a:xfrm>
            <a:off x="1547954" y="554202"/>
            <a:ext cx="6884846" cy="78570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Navigating Directory</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5" name="TextBox 4">
            <a:extLst>
              <a:ext uri="{FF2B5EF4-FFF2-40B4-BE49-F238E27FC236}">
                <a16:creationId xmlns:a16="http://schemas.microsoft.com/office/drawing/2014/main" id="{DB84EE7A-6E08-4AA1-9B7F-573C2544BD8D}"/>
              </a:ext>
            </a:extLst>
          </p:cNvPr>
          <p:cNvSpPr txBox="1"/>
          <p:nvPr/>
        </p:nvSpPr>
        <p:spPr>
          <a:xfrm>
            <a:off x="1679510" y="1611086"/>
            <a:ext cx="4845700" cy="461665"/>
          </a:xfrm>
          <a:prstGeom prst="rect">
            <a:avLst/>
          </a:prstGeom>
          <a:noFill/>
        </p:spPr>
        <p:txBody>
          <a:bodyPr wrap="square" rtlCol="0">
            <a:spAutoFit/>
          </a:bodyPr>
          <a:lstStyle/>
          <a:p>
            <a:r>
              <a:rPr lang="en-US" sz="2400" spc="600" dirty="0">
                <a:latin typeface="Droid Serif" panose="02020600060500020200" pitchFamily="18" charset="0"/>
                <a:ea typeface="Droid Serif" panose="02020600060500020200" pitchFamily="18" charset="0"/>
                <a:cs typeface="Droid Serif" panose="02020600060500020200" pitchFamily="18" charset="0"/>
              </a:rPr>
              <a:t>PowerShell Cmdlets</a:t>
            </a:r>
            <a:endParaRPr lang="en-GB" sz="2400" spc="600" dirty="0">
              <a:latin typeface="Droid Serif" panose="02020600060500020200" pitchFamily="18" charset="0"/>
              <a:ea typeface="Droid Serif" panose="02020600060500020200" pitchFamily="18" charset="0"/>
              <a:cs typeface="Droid Serif" panose="02020600060500020200" pitchFamily="18" charset="0"/>
            </a:endParaRPr>
          </a:p>
        </p:txBody>
      </p:sp>
      <p:graphicFrame>
        <p:nvGraphicFramePr>
          <p:cNvPr id="6" name="Table 5">
            <a:extLst>
              <a:ext uri="{FF2B5EF4-FFF2-40B4-BE49-F238E27FC236}">
                <a16:creationId xmlns:a16="http://schemas.microsoft.com/office/drawing/2014/main" id="{5BF8A897-EFA2-497E-9EE9-E61879CCEAF5}"/>
              </a:ext>
            </a:extLst>
          </p:cNvPr>
          <p:cNvGraphicFramePr>
            <a:graphicFrameLocks noGrp="1"/>
          </p:cNvGraphicFramePr>
          <p:nvPr/>
        </p:nvGraphicFramePr>
        <p:xfrm>
          <a:off x="1757925" y="2187682"/>
          <a:ext cx="5190271" cy="741680"/>
        </p:xfrm>
        <a:graphic>
          <a:graphicData uri="http://schemas.openxmlformats.org/drawingml/2006/table">
            <a:tbl>
              <a:tblPr firstRow="1" bandRow="1">
                <a:tableStyleId>{5C22544A-7EE6-4342-B048-85BDC9FD1C3A}</a:tableStyleId>
              </a:tblPr>
              <a:tblGrid>
                <a:gridCol w="456540">
                  <a:extLst>
                    <a:ext uri="{9D8B030D-6E8A-4147-A177-3AD203B41FA5}">
                      <a16:colId xmlns:a16="http://schemas.microsoft.com/office/drawing/2014/main" val="1439330311"/>
                    </a:ext>
                  </a:extLst>
                </a:gridCol>
                <a:gridCol w="1884784">
                  <a:extLst>
                    <a:ext uri="{9D8B030D-6E8A-4147-A177-3AD203B41FA5}">
                      <a16:colId xmlns:a16="http://schemas.microsoft.com/office/drawing/2014/main" val="2469368430"/>
                    </a:ext>
                  </a:extLst>
                </a:gridCol>
                <a:gridCol w="2848947">
                  <a:extLst>
                    <a:ext uri="{9D8B030D-6E8A-4147-A177-3AD203B41FA5}">
                      <a16:colId xmlns:a16="http://schemas.microsoft.com/office/drawing/2014/main" val="281617323"/>
                    </a:ext>
                  </a:extLst>
                </a:gridCol>
              </a:tblGrid>
              <a:tr h="370840">
                <a:tc>
                  <a:txBody>
                    <a:bodyPr/>
                    <a:lstStyle/>
                    <a:p>
                      <a:r>
                        <a:rPr lang="en-US" dirty="0"/>
                        <a:t>SN</a:t>
                      </a:r>
                      <a:endParaRPr lang="en-GB" dirty="0"/>
                    </a:p>
                  </a:txBody>
                  <a:tcPr/>
                </a:tc>
                <a:tc>
                  <a:txBody>
                    <a:bodyPr/>
                    <a:lstStyle/>
                    <a:p>
                      <a:r>
                        <a:rPr lang="en-US" dirty="0"/>
                        <a:t>CMDLET</a:t>
                      </a:r>
                      <a:endParaRPr lang="en-GB" dirty="0"/>
                    </a:p>
                  </a:txBody>
                  <a:tcPr/>
                </a:tc>
                <a:tc>
                  <a:txBody>
                    <a:bodyPr/>
                    <a:lstStyle/>
                    <a:p>
                      <a:r>
                        <a:rPr lang="en-US" dirty="0"/>
                        <a:t>ALIASES(command.exe)</a:t>
                      </a:r>
                      <a:endParaRPr lang="en-GB" dirty="0"/>
                    </a:p>
                  </a:txBody>
                  <a:tcPr/>
                </a:tc>
                <a:extLst>
                  <a:ext uri="{0D108BD9-81ED-4DB2-BD59-A6C34878D82A}">
                    <a16:rowId xmlns:a16="http://schemas.microsoft.com/office/drawing/2014/main" val="2765614679"/>
                  </a:ext>
                </a:extLst>
              </a:tr>
              <a:tr h="370840">
                <a:tc>
                  <a:txBody>
                    <a:bodyPr/>
                    <a:lstStyle/>
                    <a:p>
                      <a:r>
                        <a:rPr lang="en-US" dirty="0"/>
                        <a:t>1</a:t>
                      </a:r>
                      <a:endParaRPr lang="en-GB" dirty="0"/>
                    </a:p>
                  </a:txBody>
                  <a:tcPr/>
                </a:tc>
                <a:tc>
                  <a:txBody>
                    <a:bodyPr/>
                    <a:lstStyle/>
                    <a:p>
                      <a:r>
                        <a:rPr lang="en-US" dirty="0"/>
                        <a:t>Get-</a:t>
                      </a:r>
                      <a:r>
                        <a:rPr lang="en-US" dirty="0" err="1"/>
                        <a:t>ChildItem</a:t>
                      </a:r>
                      <a:endParaRPr lang="en-GB" dirty="0"/>
                    </a:p>
                  </a:txBody>
                  <a:tcPr/>
                </a:tc>
                <a:tc>
                  <a:txBody>
                    <a:bodyPr/>
                    <a:lstStyle/>
                    <a:p>
                      <a:r>
                        <a:rPr lang="en-US" dirty="0"/>
                        <a:t>ls</a:t>
                      </a:r>
                      <a:endParaRPr lang="en-GB" dirty="0"/>
                    </a:p>
                  </a:txBody>
                  <a:tcPr/>
                </a:tc>
                <a:extLst>
                  <a:ext uri="{0D108BD9-81ED-4DB2-BD59-A6C34878D82A}">
                    <a16:rowId xmlns:a16="http://schemas.microsoft.com/office/drawing/2014/main" val="1740343711"/>
                  </a:ext>
                </a:extLst>
              </a:tr>
            </a:tbl>
          </a:graphicData>
        </a:graphic>
      </p:graphicFrame>
    </p:spTree>
    <p:extLst>
      <p:ext uri="{BB962C8B-B14F-4D97-AF65-F5344CB8AC3E}">
        <p14:creationId xmlns:p14="http://schemas.microsoft.com/office/powerpoint/2010/main" val="2052470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1C0073-42F4-4E23-B62B-ABDEFAD8F547}"/>
              </a:ext>
            </a:extLst>
          </p:cNvPr>
          <p:cNvSpPr/>
          <p:nvPr/>
        </p:nvSpPr>
        <p:spPr>
          <a:xfrm>
            <a:off x="0" y="2028825"/>
            <a:ext cx="12192000" cy="2019300"/>
          </a:xfrm>
          <a:prstGeom prst="rect">
            <a:avLst/>
          </a:prstGeom>
          <a:solidFill>
            <a:schemeClr val="tx1">
              <a:lumMod val="95000"/>
              <a:lumOff val="5000"/>
              <a:alpha val="39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0508AD81-309D-4257-A592-0761F834C361}"/>
              </a:ext>
            </a:extLst>
          </p:cNvPr>
          <p:cNvSpPr txBox="1"/>
          <p:nvPr/>
        </p:nvSpPr>
        <p:spPr>
          <a:xfrm>
            <a:off x="-117810" y="2280502"/>
            <a:ext cx="7946358" cy="830997"/>
          </a:xfrm>
          <a:prstGeom prst="rect">
            <a:avLst/>
          </a:prstGeom>
          <a:noFill/>
        </p:spPr>
        <p:txBody>
          <a:bodyPr wrap="square" rtlCol="0">
            <a:spAutoFit/>
          </a:bodyPr>
          <a:lstStyle/>
          <a:p>
            <a:pPr algn="ctr"/>
            <a:r>
              <a:rPr lang="en-US" sz="48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OPERATING SYSTEM</a:t>
            </a:r>
            <a:endParaRPr lang="en-GB" sz="48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cxnSp>
        <p:nvCxnSpPr>
          <p:cNvPr id="3" name="Straight Connector 2">
            <a:extLst>
              <a:ext uri="{FF2B5EF4-FFF2-40B4-BE49-F238E27FC236}">
                <a16:creationId xmlns:a16="http://schemas.microsoft.com/office/drawing/2014/main" id="{8793B9BE-6CF9-4CA9-B033-98CD2B9857D0}"/>
              </a:ext>
            </a:extLst>
          </p:cNvPr>
          <p:cNvCxnSpPr>
            <a:cxnSpLocks/>
            <a:stCxn id="6" idx="1"/>
            <a:endCxn id="6" idx="3"/>
          </p:cNvCxnSpPr>
          <p:nvPr/>
        </p:nvCxnSpPr>
        <p:spPr>
          <a:xfrm>
            <a:off x="0" y="3038475"/>
            <a:ext cx="1219200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EA0DAE7-9CBE-44B4-9098-DE6A34D96DA0}"/>
              </a:ext>
            </a:extLst>
          </p:cNvPr>
          <p:cNvSpPr txBox="1"/>
          <p:nvPr/>
        </p:nvSpPr>
        <p:spPr>
          <a:xfrm>
            <a:off x="4927432" y="3081635"/>
            <a:ext cx="7946358" cy="461665"/>
          </a:xfrm>
          <a:prstGeom prst="rect">
            <a:avLst/>
          </a:prstGeom>
          <a:noFill/>
        </p:spPr>
        <p:txBody>
          <a:bodyPr wrap="square" rtlCol="0">
            <a:spAutoFit/>
          </a:bodyPr>
          <a:lstStyle/>
          <a:p>
            <a:pPr algn="ctr"/>
            <a:r>
              <a:rPr lang="en-US" sz="2400" spc="600" dirty="0">
                <a:solidFill>
                  <a:schemeClr val="bg1">
                    <a:lumMod val="75000"/>
                  </a:schemeClr>
                </a:solidFill>
                <a:latin typeface="Droid Serif" panose="02020600060500020200" pitchFamily="18" charset="0"/>
                <a:ea typeface="Droid Serif" panose="02020600060500020200" pitchFamily="18" charset="0"/>
                <a:cs typeface="Droid Serif" panose="02020600060500020200" pitchFamily="18" charset="0"/>
              </a:rPr>
              <a:t>From Beginner to Power User</a:t>
            </a:r>
            <a:endParaRPr lang="en-GB" sz="2400" spc="600" dirty="0">
              <a:solidFill>
                <a:schemeClr val="bg1">
                  <a:lumMod val="75000"/>
                </a:schemeClr>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2" name="TextBox 1">
            <a:extLst>
              <a:ext uri="{FF2B5EF4-FFF2-40B4-BE49-F238E27FC236}">
                <a16:creationId xmlns:a16="http://schemas.microsoft.com/office/drawing/2014/main" id="{04B2D08D-A550-4457-95B3-47A01FE644CA}"/>
              </a:ext>
            </a:extLst>
          </p:cNvPr>
          <p:cNvSpPr txBox="1"/>
          <p:nvPr/>
        </p:nvSpPr>
        <p:spPr>
          <a:xfrm>
            <a:off x="5165558" y="4299802"/>
            <a:ext cx="1860884" cy="461665"/>
          </a:xfrm>
          <a:prstGeom prst="rect">
            <a:avLst/>
          </a:prstGeom>
          <a:solidFill>
            <a:srgbClr val="C0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Week 1</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spTree>
    <p:extLst>
      <p:ext uri="{BB962C8B-B14F-4D97-AF65-F5344CB8AC3E}">
        <p14:creationId xmlns:p14="http://schemas.microsoft.com/office/powerpoint/2010/main" val="1896365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AD577D-0D0A-45EE-B9A0-723089CF6470}"/>
              </a:ext>
            </a:extLst>
          </p:cNvPr>
          <p:cNvSpPr/>
          <p:nvPr/>
        </p:nvSpPr>
        <p:spPr>
          <a:xfrm>
            <a:off x="1608911" y="421105"/>
            <a:ext cx="8825164" cy="6015789"/>
          </a:xfrm>
          <a:prstGeom prst="rect">
            <a:avLst/>
          </a:prstGeom>
          <a:solidFill>
            <a:schemeClr val="bg1"/>
          </a:solidFill>
          <a:ln>
            <a:noFill/>
          </a:ln>
          <a:effectLst>
            <a:glow rad="101600">
              <a:schemeClr val="tx1">
                <a:alpha val="60000"/>
              </a:schemeClr>
            </a:glow>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53603E9-2832-4C16-AB0A-E7F2CFAA2FD5}"/>
              </a:ext>
            </a:extLst>
          </p:cNvPr>
          <p:cNvSpPr/>
          <p:nvPr/>
        </p:nvSpPr>
        <p:spPr>
          <a:xfrm>
            <a:off x="1547954" y="554202"/>
            <a:ext cx="6884846" cy="78570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Changing Directory</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5" name="TextBox 4">
            <a:extLst>
              <a:ext uri="{FF2B5EF4-FFF2-40B4-BE49-F238E27FC236}">
                <a16:creationId xmlns:a16="http://schemas.microsoft.com/office/drawing/2014/main" id="{DB84EE7A-6E08-4AA1-9B7F-573C2544BD8D}"/>
              </a:ext>
            </a:extLst>
          </p:cNvPr>
          <p:cNvSpPr txBox="1"/>
          <p:nvPr/>
        </p:nvSpPr>
        <p:spPr>
          <a:xfrm>
            <a:off x="1679510" y="1611086"/>
            <a:ext cx="4845700" cy="461665"/>
          </a:xfrm>
          <a:prstGeom prst="rect">
            <a:avLst/>
          </a:prstGeom>
          <a:noFill/>
        </p:spPr>
        <p:txBody>
          <a:bodyPr wrap="square" rtlCol="0">
            <a:spAutoFit/>
          </a:bodyPr>
          <a:lstStyle/>
          <a:p>
            <a:r>
              <a:rPr lang="en-US" sz="2400" spc="600" dirty="0">
                <a:latin typeface="Droid Serif" panose="02020600060500020200" pitchFamily="18" charset="0"/>
                <a:ea typeface="Droid Serif" panose="02020600060500020200" pitchFamily="18" charset="0"/>
                <a:cs typeface="Droid Serif" panose="02020600060500020200" pitchFamily="18" charset="0"/>
              </a:rPr>
              <a:t>PowerShell Cmdlets</a:t>
            </a:r>
            <a:endParaRPr lang="en-GB" sz="2400" spc="600" dirty="0">
              <a:latin typeface="Droid Serif" panose="02020600060500020200" pitchFamily="18" charset="0"/>
              <a:ea typeface="Droid Serif" panose="02020600060500020200" pitchFamily="18" charset="0"/>
              <a:cs typeface="Droid Serif" panose="02020600060500020200" pitchFamily="18" charset="0"/>
            </a:endParaRPr>
          </a:p>
        </p:txBody>
      </p:sp>
      <p:graphicFrame>
        <p:nvGraphicFramePr>
          <p:cNvPr id="6" name="Table 5">
            <a:extLst>
              <a:ext uri="{FF2B5EF4-FFF2-40B4-BE49-F238E27FC236}">
                <a16:creationId xmlns:a16="http://schemas.microsoft.com/office/drawing/2014/main" id="{5BF8A897-EFA2-497E-9EE9-E61879CCEAF5}"/>
              </a:ext>
            </a:extLst>
          </p:cNvPr>
          <p:cNvGraphicFramePr>
            <a:graphicFrameLocks noGrp="1"/>
          </p:cNvGraphicFramePr>
          <p:nvPr>
            <p:extLst>
              <p:ext uri="{D42A27DB-BD31-4B8C-83A1-F6EECF244321}">
                <p14:modId xmlns:p14="http://schemas.microsoft.com/office/powerpoint/2010/main" val="1484420037"/>
              </p:ext>
            </p:extLst>
          </p:nvPr>
        </p:nvGraphicFramePr>
        <p:xfrm>
          <a:off x="1757925" y="2187682"/>
          <a:ext cx="5741471" cy="1854200"/>
        </p:xfrm>
        <a:graphic>
          <a:graphicData uri="http://schemas.openxmlformats.org/drawingml/2006/table">
            <a:tbl>
              <a:tblPr firstRow="1" bandRow="1">
                <a:tableStyleId>{5C22544A-7EE6-4342-B048-85BDC9FD1C3A}</a:tableStyleId>
              </a:tblPr>
              <a:tblGrid>
                <a:gridCol w="505024">
                  <a:extLst>
                    <a:ext uri="{9D8B030D-6E8A-4147-A177-3AD203B41FA5}">
                      <a16:colId xmlns:a16="http://schemas.microsoft.com/office/drawing/2014/main" val="1439330311"/>
                    </a:ext>
                  </a:extLst>
                </a:gridCol>
                <a:gridCol w="2084946">
                  <a:extLst>
                    <a:ext uri="{9D8B030D-6E8A-4147-A177-3AD203B41FA5}">
                      <a16:colId xmlns:a16="http://schemas.microsoft.com/office/drawing/2014/main" val="2469368430"/>
                    </a:ext>
                  </a:extLst>
                </a:gridCol>
                <a:gridCol w="3151501">
                  <a:extLst>
                    <a:ext uri="{9D8B030D-6E8A-4147-A177-3AD203B41FA5}">
                      <a16:colId xmlns:a16="http://schemas.microsoft.com/office/drawing/2014/main" val="281617323"/>
                    </a:ext>
                  </a:extLst>
                </a:gridCol>
              </a:tblGrid>
              <a:tr h="370840">
                <a:tc>
                  <a:txBody>
                    <a:bodyPr/>
                    <a:lstStyle/>
                    <a:p>
                      <a:r>
                        <a:rPr lang="en-US" dirty="0"/>
                        <a:t>SN</a:t>
                      </a:r>
                      <a:endParaRPr lang="en-GB" dirty="0"/>
                    </a:p>
                  </a:txBody>
                  <a:tcPr/>
                </a:tc>
                <a:tc>
                  <a:txBody>
                    <a:bodyPr/>
                    <a:lstStyle/>
                    <a:p>
                      <a:r>
                        <a:rPr lang="en-US" dirty="0"/>
                        <a:t>CMDLET</a:t>
                      </a:r>
                      <a:endParaRPr lang="en-GB" dirty="0"/>
                    </a:p>
                  </a:txBody>
                  <a:tcPr/>
                </a:tc>
                <a:tc>
                  <a:txBody>
                    <a:bodyPr/>
                    <a:lstStyle/>
                    <a:p>
                      <a:r>
                        <a:rPr lang="en-US" dirty="0"/>
                        <a:t>ALIASES(command.exe)</a:t>
                      </a:r>
                      <a:endParaRPr lang="en-GB" dirty="0"/>
                    </a:p>
                  </a:txBody>
                  <a:tcPr/>
                </a:tc>
                <a:extLst>
                  <a:ext uri="{0D108BD9-81ED-4DB2-BD59-A6C34878D82A}">
                    <a16:rowId xmlns:a16="http://schemas.microsoft.com/office/drawing/2014/main" val="2765614679"/>
                  </a:ext>
                </a:extLst>
              </a:tr>
              <a:tr h="370840">
                <a:tc>
                  <a:txBody>
                    <a:bodyPr/>
                    <a:lstStyle/>
                    <a:p>
                      <a:r>
                        <a:rPr lang="en-US" dirty="0"/>
                        <a:t>1</a:t>
                      </a:r>
                      <a:endParaRPr lang="en-GB" dirty="0"/>
                    </a:p>
                  </a:txBody>
                  <a:tcPr/>
                </a:tc>
                <a:tc>
                  <a:txBody>
                    <a:bodyPr/>
                    <a:lstStyle/>
                    <a:p>
                      <a:r>
                        <a:rPr lang="en-US" dirty="0"/>
                        <a:t>Get-Location</a:t>
                      </a:r>
                      <a:endParaRPr lang="en-GB" dirty="0"/>
                    </a:p>
                  </a:txBody>
                  <a:tcPr/>
                </a:tc>
                <a:tc>
                  <a:txBody>
                    <a:bodyPr/>
                    <a:lstStyle/>
                    <a:p>
                      <a:r>
                        <a:rPr lang="en-US" dirty="0" err="1"/>
                        <a:t>Pwd</a:t>
                      </a:r>
                      <a:r>
                        <a:rPr lang="en-US" dirty="0"/>
                        <a:t> (Print Working Directory)</a:t>
                      </a:r>
                    </a:p>
                  </a:txBody>
                  <a:tcPr/>
                </a:tc>
                <a:extLst>
                  <a:ext uri="{0D108BD9-81ED-4DB2-BD59-A6C34878D82A}">
                    <a16:rowId xmlns:a16="http://schemas.microsoft.com/office/drawing/2014/main" val="1740343711"/>
                  </a:ext>
                </a:extLst>
              </a:tr>
              <a:tr h="370840">
                <a:tc>
                  <a:txBody>
                    <a:bodyPr/>
                    <a:lstStyle/>
                    <a:p>
                      <a:r>
                        <a:rPr lang="en-US" dirty="0"/>
                        <a:t>2</a:t>
                      </a:r>
                      <a:endParaRPr lang="en-GB" dirty="0"/>
                    </a:p>
                  </a:txBody>
                  <a:tcPr/>
                </a:tc>
                <a:tc>
                  <a:txBody>
                    <a:bodyPr/>
                    <a:lstStyle/>
                    <a:p>
                      <a:r>
                        <a:rPr lang="en-US" dirty="0"/>
                        <a:t>Set-Location</a:t>
                      </a:r>
                      <a:endParaRPr lang="en-GB" dirty="0"/>
                    </a:p>
                  </a:txBody>
                  <a:tcPr/>
                </a:tc>
                <a:tc>
                  <a:txBody>
                    <a:bodyPr/>
                    <a:lstStyle/>
                    <a:p>
                      <a:r>
                        <a:rPr lang="en-US" dirty="0"/>
                        <a:t>CD (Changed Directory)</a:t>
                      </a:r>
                    </a:p>
                  </a:txBody>
                  <a:tcPr/>
                </a:tc>
                <a:extLst>
                  <a:ext uri="{0D108BD9-81ED-4DB2-BD59-A6C34878D82A}">
                    <a16:rowId xmlns:a16="http://schemas.microsoft.com/office/drawing/2014/main" val="3868511258"/>
                  </a:ext>
                </a:extLst>
              </a:tr>
              <a:tr h="370840">
                <a:tc>
                  <a:txBody>
                    <a:bodyPr/>
                    <a:lstStyle/>
                    <a:p>
                      <a:r>
                        <a:rPr lang="en-US" dirty="0"/>
                        <a:t>3</a:t>
                      </a:r>
                      <a:endParaRPr lang="en-GB" dirty="0"/>
                    </a:p>
                  </a:txBody>
                  <a:tcPr/>
                </a:tc>
                <a:tc>
                  <a:txBody>
                    <a:bodyPr/>
                    <a:lstStyle/>
                    <a:p>
                      <a:r>
                        <a:rPr lang="en-US" dirty="0"/>
                        <a:t>Push-Location</a:t>
                      </a:r>
                      <a:endParaRPr lang="en-GB" dirty="0"/>
                    </a:p>
                  </a:txBody>
                  <a:tcPr/>
                </a:tc>
                <a:tc>
                  <a:txBody>
                    <a:bodyPr/>
                    <a:lstStyle/>
                    <a:p>
                      <a:r>
                        <a:rPr lang="en-US" dirty="0"/>
                        <a:t>-</a:t>
                      </a:r>
                    </a:p>
                  </a:txBody>
                  <a:tcPr/>
                </a:tc>
                <a:extLst>
                  <a:ext uri="{0D108BD9-81ED-4DB2-BD59-A6C34878D82A}">
                    <a16:rowId xmlns:a16="http://schemas.microsoft.com/office/drawing/2014/main" val="2820542725"/>
                  </a:ext>
                </a:extLst>
              </a:tr>
              <a:tr h="370840">
                <a:tc>
                  <a:txBody>
                    <a:bodyPr/>
                    <a:lstStyle/>
                    <a:p>
                      <a:r>
                        <a:rPr lang="en-US" dirty="0"/>
                        <a:t>4</a:t>
                      </a:r>
                      <a:endParaRPr lang="en-GB" dirty="0"/>
                    </a:p>
                  </a:txBody>
                  <a:tcPr/>
                </a:tc>
                <a:tc>
                  <a:txBody>
                    <a:bodyPr/>
                    <a:lstStyle/>
                    <a:p>
                      <a:r>
                        <a:rPr lang="en-US" dirty="0"/>
                        <a:t>Pop-Location</a:t>
                      </a:r>
                      <a:endParaRPr lang="en-GB" dirty="0"/>
                    </a:p>
                  </a:txBody>
                  <a:tcPr/>
                </a:tc>
                <a:tc>
                  <a:txBody>
                    <a:bodyPr/>
                    <a:lstStyle/>
                    <a:p>
                      <a:r>
                        <a:rPr lang="en-US" dirty="0"/>
                        <a:t>-</a:t>
                      </a:r>
                    </a:p>
                  </a:txBody>
                  <a:tcPr/>
                </a:tc>
                <a:extLst>
                  <a:ext uri="{0D108BD9-81ED-4DB2-BD59-A6C34878D82A}">
                    <a16:rowId xmlns:a16="http://schemas.microsoft.com/office/drawing/2014/main" val="1196431196"/>
                  </a:ext>
                </a:extLst>
              </a:tr>
            </a:tbl>
          </a:graphicData>
        </a:graphic>
      </p:graphicFrame>
    </p:spTree>
    <p:extLst>
      <p:ext uri="{BB962C8B-B14F-4D97-AF65-F5344CB8AC3E}">
        <p14:creationId xmlns:p14="http://schemas.microsoft.com/office/powerpoint/2010/main" val="1793749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AD577D-0D0A-45EE-B9A0-723089CF6470}"/>
              </a:ext>
            </a:extLst>
          </p:cNvPr>
          <p:cNvSpPr/>
          <p:nvPr/>
        </p:nvSpPr>
        <p:spPr>
          <a:xfrm>
            <a:off x="1608911" y="421105"/>
            <a:ext cx="8825164" cy="6015789"/>
          </a:xfrm>
          <a:prstGeom prst="rect">
            <a:avLst/>
          </a:prstGeom>
          <a:solidFill>
            <a:schemeClr val="bg1"/>
          </a:solidFill>
          <a:ln>
            <a:noFill/>
          </a:ln>
          <a:effectLst>
            <a:glow rad="101600">
              <a:schemeClr val="tx1">
                <a:alpha val="60000"/>
              </a:schemeClr>
            </a:glow>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53603E9-2832-4C16-AB0A-E7F2CFAA2FD5}"/>
              </a:ext>
            </a:extLst>
          </p:cNvPr>
          <p:cNvSpPr/>
          <p:nvPr/>
        </p:nvSpPr>
        <p:spPr>
          <a:xfrm>
            <a:off x="1547954" y="554202"/>
            <a:ext cx="6884846" cy="78570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Make Directory</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5" name="TextBox 4">
            <a:extLst>
              <a:ext uri="{FF2B5EF4-FFF2-40B4-BE49-F238E27FC236}">
                <a16:creationId xmlns:a16="http://schemas.microsoft.com/office/drawing/2014/main" id="{DB84EE7A-6E08-4AA1-9B7F-573C2544BD8D}"/>
              </a:ext>
            </a:extLst>
          </p:cNvPr>
          <p:cNvSpPr txBox="1"/>
          <p:nvPr/>
        </p:nvSpPr>
        <p:spPr>
          <a:xfrm>
            <a:off x="1679510" y="1611086"/>
            <a:ext cx="4845700" cy="461665"/>
          </a:xfrm>
          <a:prstGeom prst="rect">
            <a:avLst/>
          </a:prstGeom>
          <a:noFill/>
        </p:spPr>
        <p:txBody>
          <a:bodyPr wrap="square" rtlCol="0">
            <a:spAutoFit/>
          </a:bodyPr>
          <a:lstStyle/>
          <a:p>
            <a:r>
              <a:rPr lang="en-US" sz="2400" spc="600" dirty="0">
                <a:latin typeface="Droid Serif" panose="02020600060500020200" pitchFamily="18" charset="0"/>
                <a:ea typeface="Droid Serif" panose="02020600060500020200" pitchFamily="18" charset="0"/>
                <a:cs typeface="Droid Serif" panose="02020600060500020200" pitchFamily="18" charset="0"/>
              </a:rPr>
              <a:t>PowerShell Cmdlets</a:t>
            </a:r>
            <a:endParaRPr lang="en-GB" sz="2400" spc="600" dirty="0">
              <a:latin typeface="Droid Serif" panose="02020600060500020200" pitchFamily="18" charset="0"/>
              <a:ea typeface="Droid Serif" panose="02020600060500020200" pitchFamily="18" charset="0"/>
              <a:cs typeface="Droid Serif" panose="02020600060500020200" pitchFamily="18" charset="0"/>
            </a:endParaRPr>
          </a:p>
        </p:txBody>
      </p:sp>
      <p:graphicFrame>
        <p:nvGraphicFramePr>
          <p:cNvPr id="6" name="Table 5">
            <a:extLst>
              <a:ext uri="{FF2B5EF4-FFF2-40B4-BE49-F238E27FC236}">
                <a16:creationId xmlns:a16="http://schemas.microsoft.com/office/drawing/2014/main" id="{5BF8A897-EFA2-497E-9EE9-E61879CCEAF5}"/>
              </a:ext>
            </a:extLst>
          </p:cNvPr>
          <p:cNvGraphicFramePr>
            <a:graphicFrameLocks noGrp="1"/>
          </p:cNvGraphicFramePr>
          <p:nvPr>
            <p:extLst>
              <p:ext uri="{D42A27DB-BD31-4B8C-83A1-F6EECF244321}">
                <p14:modId xmlns:p14="http://schemas.microsoft.com/office/powerpoint/2010/main" val="1030546477"/>
              </p:ext>
            </p:extLst>
          </p:nvPr>
        </p:nvGraphicFramePr>
        <p:xfrm>
          <a:off x="1757925" y="2187682"/>
          <a:ext cx="5190271" cy="741680"/>
        </p:xfrm>
        <a:graphic>
          <a:graphicData uri="http://schemas.openxmlformats.org/drawingml/2006/table">
            <a:tbl>
              <a:tblPr firstRow="1" bandRow="1">
                <a:tableStyleId>{5C22544A-7EE6-4342-B048-85BDC9FD1C3A}</a:tableStyleId>
              </a:tblPr>
              <a:tblGrid>
                <a:gridCol w="456540">
                  <a:extLst>
                    <a:ext uri="{9D8B030D-6E8A-4147-A177-3AD203B41FA5}">
                      <a16:colId xmlns:a16="http://schemas.microsoft.com/office/drawing/2014/main" val="1439330311"/>
                    </a:ext>
                  </a:extLst>
                </a:gridCol>
                <a:gridCol w="1884784">
                  <a:extLst>
                    <a:ext uri="{9D8B030D-6E8A-4147-A177-3AD203B41FA5}">
                      <a16:colId xmlns:a16="http://schemas.microsoft.com/office/drawing/2014/main" val="2469368430"/>
                    </a:ext>
                  </a:extLst>
                </a:gridCol>
                <a:gridCol w="2848947">
                  <a:extLst>
                    <a:ext uri="{9D8B030D-6E8A-4147-A177-3AD203B41FA5}">
                      <a16:colId xmlns:a16="http://schemas.microsoft.com/office/drawing/2014/main" val="281617323"/>
                    </a:ext>
                  </a:extLst>
                </a:gridCol>
              </a:tblGrid>
              <a:tr h="370840">
                <a:tc>
                  <a:txBody>
                    <a:bodyPr/>
                    <a:lstStyle/>
                    <a:p>
                      <a:r>
                        <a:rPr lang="en-US" dirty="0"/>
                        <a:t>SN</a:t>
                      </a:r>
                      <a:endParaRPr lang="en-GB" dirty="0"/>
                    </a:p>
                  </a:txBody>
                  <a:tcPr/>
                </a:tc>
                <a:tc>
                  <a:txBody>
                    <a:bodyPr/>
                    <a:lstStyle/>
                    <a:p>
                      <a:r>
                        <a:rPr lang="en-US" dirty="0"/>
                        <a:t>CMDLET</a:t>
                      </a:r>
                      <a:endParaRPr lang="en-GB" dirty="0"/>
                    </a:p>
                  </a:txBody>
                  <a:tcPr/>
                </a:tc>
                <a:tc>
                  <a:txBody>
                    <a:bodyPr/>
                    <a:lstStyle/>
                    <a:p>
                      <a:r>
                        <a:rPr lang="en-US" dirty="0"/>
                        <a:t>ALIASES(command.exe)</a:t>
                      </a:r>
                      <a:endParaRPr lang="en-GB" dirty="0"/>
                    </a:p>
                  </a:txBody>
                  <a:tcPr/>
                </a:tc>
                <a:extLst>
                  <a:ext uri="{0D108BD9-81ED-4DB2-BD59-A6C34878D82A}">
                    <a16:rowId xmlns:a16="http://schemas.microsoft.com/office/drawing/2014/main" val="2765614679"/>
                  </a:ext>
                </a:extLst>
              </a:tr>
              <a:tr h="370840">
                <a:tc>
                  <a:txBody>
                    <a:bodyPr/>
                    <a:lstStyle/>
                    <a:p>
                      <a:r>
                        <a:rPr lang="en-US" dirty="0"/>
                        <a:t>1</a:t>
                      </a:r>
                      <a:endParaRPr lang="en-GB" dirty="0"/>
                    </a:p>
                  </a:txBody>
                  <a:tcPr/>
                </a:tc>
                <a:tc>
                  <a:txBody>
                    <a:bodyPr/>
                    <a:lstStyle/>
                    <a:p>
                      <a:r>
                        <a:rPr lang="en-US" dirty="0"/>
                        <a:t>New-item</a:t>
                      </a:r>
                      <a:endParaRPr lang="en-GB" dirty="0"/>
                    </a:p>
                  </a:txBody>
                  <a:tcPr/>
                </a:tc>
                <a:tc>
                  <a:txBody>
                    <a:bodyPr/>
                    <a:lstStyle/>
                    <a:p>
                      <a:r>
                        <a:rPr lang="en-US" dirty="0" err="1"/>
                        <a:t>Mkdir</a:t>
                      </a:r>
                      <a:r>
                        <a:rPr lang="en-US" dirty="0"/>
                        <a:t> (Make Directory)</a:t>
                      </a:r>
                      <a:endParaRPr lang="en-GB" dirty="0"/>
                    </a:p>
                  </a:txBody>
                  <a:tcPr/>
                </a:tc>
                <a:extLst>
                  <a:ext uri="{0D108BD9-81ED-4DB2-BD59-A6C34878D82A}">
                    <a16:rowId xmlns:a16="http://schemas.microsoft.com/office/drawing/2014/main" val="1740343711"/>
                  </a:ext>
                </a:extLst>
              </a:tr>
            </a:tbl>
          </a:graphicData>
        </a:graphic>
      </p:graphicFrame>
    </p:spTree>
    <p:extLst>
      <p:ext uri="{BB962C8B-B14F-4D97-AF65-F5344CB8AC3E}">
        <p14:creationId xmlns:p14="http://schemas.microsoft.com/office/powerpoint/2010/main" val="4216044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AD577D-0D0A-45EE-B9A0-723089CF6470}"/>
              </a:ext>
            </a:extLst>
          </p:cNvPr>
          <p:cNvSpPr/>
          <p:nvPr/>
        </p:nvSpPr>
        <p:spPr>
          <a:xfrm>
            <a:off x="1608911" y="421105"/>
            <a:ext cx="8825164" cy="6015789"/>
          </a:xfrm>
          <a:prstGeom prst="rect">
            <a:avLst/>
          </a:prstGeom>
          <a:solidFill>
            <a:schemeClr val="bg1"/>
          </a:solidFill>
          <a:ln>
            <a:noFill/>
          </a:ln>
          <a:effectLst>
            <a:glow rad="101600">
              <a:schemeClr val="tx1">
                <a:alpha val="60000"/>
              </a:schemeClr>
            </a:glow>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53603E9-2832-4C16-AB0A-E7F2CFAA2FD5}"/>
              </a:ext>
            </a:extLst>
          </p:cNvPr>
          <p:cNvSpPr/>
          <p:nvPr/>
        </p:nvSpPr>
        <p:spPr>
          <a:xfrm>
            <a:off x="1547954" y="554202"/>
            <a:ext cx="6884846" cy="78570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Create File Directory</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5" name="TextBox 4">
            <a:extLst>
              <a:ext uri="{FF2B5EF4-FFF2-40B4-BE49-F238E27FC236}">
                <a16:creationId xmlns:a16="http://schemas.microsoft.com/office/drawing/2014/main" id="{DB84EE7A-6E08-4AA1-9B7F-573C2544BD8D}"/>
              </a:ext>
            </a:extLst>
          </p:cNvPr>
          <p:cNvSpPr txBox="1"/>
          <p:nvPr/>
        </p:nvSpPr>
        <p:spPr>
          <a:xfrm>
            <a:off x="1679510" y="1611086"/>
            <a:ext cx="4845700" cy="461665"/>
          </a:xfrm>
          <a:prstGeom prst="rect">
            <a:avLst/>
          </a:prstGeom>
          <a:noFill/>
        </p:spPr>
        <p:txBody>
          <a:bodyPr wrap="square" rtlCol="0">
            <a:spAutoFit/>
          </a:bodyPr>
          <a:lstStyle/>
          <a:p>
            <a:r>
              <a:rPr lang="en-US" sz="2400" spc="600" dirty="0">
                <a:latin typeface="Droid Serif" panose="02020600060500020200" pitchFamily="18" charset="0"/>
                <a:ea typeface="Droid Serif" panose="02020600060500020200" pitchFamily="18" charset="0"/>
                <a:cs typeface="Droid Serif" panose="02020600060500020200" pitchFamily="18" charset="0"/>
              </a:rPr>
              <a:t>PowerShell Cmdlets</a:t>
            </a:r>
            <a:endParaRPr lang="en-GB" sz="2400" spc="600" dirty="0">
              <a:latin typeface="Droid Serif" panose="02020600060500020200" pitchFamily="18" charset="0"/>
              <a:ea typeface="Droid Serif" panose="02020600060500020200" pitchFamily="18" charset="0"/>
              <a:cs typeface="Droid Serif" panose="02020600060500020200" pitchFamily="18" charset="0"/>
            </a:endParaRPr>
          </a:p>
        </p:txBody>
      </p:sp>
      <p:graphicFrame>
        <p:nvGraphicFramePr>
          <p:cNvPr id="6" name="Table 5">
            <a:extLst>
              <a:ext uri="{FF2B5EF4-FFF2-40B4-BE49-F238E27FC236}">
                <a16:creationId xmlns:a16="http://schemas.microsoft.com/office/drawing/2014/main" id="{5BF8A897-EFA2-497E-9EE9-E61879CCEAF5}"/>
              </a:ext>
            </a:extLst>
          </p:cNvPr>
          <p:cNvGraphicFramePr>
            <a:graphicFrameLocks noGrp="1"/>
          </p:cNvGraphicFramePr>
          <p:nvPr>
            <p:extLst>
              <p:ext uri="{D42A27DB-BD31-4B8C-83A1-F6EECF244321}">
                <p14:modId xmlns:p14="http://schemas.microsoft.com/office/powerpoint/2010/main" val="3573239238"/>
              </p:ext>
            </p:extLst>
          </p:nvPr>
        </p:nvGraphicFramePr>
        <p:xfrm>
          <a:off x="1757925" y="2187682"/>
          <a:ext cx="5190271" cy="1010920"/>
        </p:xfrm>
        <a:graphic>
          <a:graphicData uri="http://schemas.openxmlformats.org/drawingml/2006/table">
            <a:tbl>
              <a:tblPr firstRow="1" bandRow="1">
                <a:tableStyleId>{5C22544A-7EE6-4342-B048-85BDC9FD1C3A}</a:tableStyleId>
              </a:tblPr>
              <a:tblGrid>
                <a:gridCol w="456540">
                  <a:extLst>
                    <a:ext uri="{9D8B030D-6E8A-4147-A177-3AD203B41FA5}">
                      <a16:colId xmlns:a16="http://schemas.microsoft.com/office/drawing/2014/main" val="1439330311"/>
                    </a:ext>
                  </a:extLst>
                </a:gridCol>
                <a:gridCol w="1884784">
                  <a:extLst>
                    <a:ext uri="{9D8B030D-6E8A-4147-A177-3AD203B41FA5}">
                      <a16:colId xmlns:a16="http://schemas.microsoft.com/office/drawing/2014/main" val="2469368430"/>
                    </a:ext>
                  </a:extLst>
                </a:gridCol>
                <a:gridCol w="2848947">
                  <a:extLst>
                    <a:ext uri="{9D8B030D-6E8A-4147-A177-3AD203B41FA5}">
                      <a16:colId xmlns:a16="http://schemas.microsoft.com/office/drawing/2014/main" val="281617323"/>
                    </a:ext>
                  </a:extLst>
                </a:gridCol>
              </a:tblGrid>
              <a:tr h="370840">
                <a:tc>
                  <a:txBody>
                    <a:bodyPr/>
                    <a:lstStyle/>
                    <a:p>
                      <a:r>
                        <a:rPr lang="en-US" dirty="0"/>
                        <a:t>SN</a:t>
                      </a:r>
                      <a:endParaRPr lang="en-GB" dirty="0"/>
                    </a:p>
                  </a:txBody>
                  <a:tcPr/>
                </a:tc>
                <a:tc>
                  <a:txBody>
                    <a:bodyPr/>
                    <a:lstStyle/>
                    <a:p>
                      <a:r>
                        <a:rPr lang="en-US" dirty="0"/>
                        <a:t>CMDLET</a:t>
                      </a:r>
                      <a:endParaRPr lang="en-GB" dirty="0"/>
                    </a:p>
                  </a:txBody>
                  <a:tcPr/>
                </a:tc>
                <a:tc>
                  <a:txBody>
                    <a:bodyPr/>
                    <a:lstStyle/>
                    <a:p>
                      <a:r>
                        <a:rPr lang="en-US" dirty="0"/>
                        <a:t>ALIASES(command.exe)</a:t>
                      </a:r>
                      <a:endParaRPr lang="en-GB" dirty="0"/>
                    </a:p>
                  </a:txBody>
                  <a:tcPr/>
                </a:tc>
                <a:extLst>
                  <a:ext uri="{0D108BD9-81ED-4DB2-BD59-A6C34878D82A}">
                    <a16:rowId xmlns:a16="http://schemas.microsoft.com/office/drawing/2014/main" val="2765614679"/>
                  </a:ext>
                </a:extLst>
              </a:tr>
              <a:tr h="370840">
                <a:tc>
                  <a:txBody>
                    <a:bodyPr/>
                    <a:lstStyle/>
                    <a:p>
                      <a:r>
                        <a:rPr lang="en-US" dirty="0"/>
                        <a:t>1</a:t>
                      </a:r>
                      <a:endParaRPr lang="en-GB" dirty="0"/>
                    </a:p>
                  </a:txBody>
                  <a:tcPr/>
                </a:tc>
                <a:tc>
                  <a:txBody>
                    <a:bodyPr/>
                    <a:lstStyle/>
                    <a:p>
                      <a:r>
                        <a:rPr lang="en-US" dirty="0"/>
                        <a:t>New-item &lt;value&gt; -File</a:t>
                      </a:r>
                      <a:endParaRPr lang="en-GB" dirty="0"/>
                    </a:p>
                  </a:txBody>
                  <a:tcPr/>
                </a:tc>
                <a:tc>
                  <a:txBody>
                    <a:bodyPr/>
                    <a:lstStyle/>
                    <a:p>
                      <a:r>
                        <a:rPr lang="en-US" dirty="0"/>
                        <a:t>-</a:t>
                      </a:r>
                      <a:endParaRPr lang="en-GB" dirty="0"/>
                    </a:p>
                  </a:txBody>
                  <a:tcPr/>
                </a:tc>
                <a:extLst>
                  <a:ext uri="{0D108BD9-81ED-4DB2-BD59-A6C34878D82A}">
                    <a16:rowId xmlns:a16="http://schemas.microsoft.com/office/drawing/2014/main" val="1740343711"/>
                  </a:ext>
                </a:extLst>
              </a:tr>
            </a:tbl>
          </a:graphicData>
        </a:graphic>
      </p:graphicFrame>
    </p:spTree>
    <p:extLst>
      <p:ext uri="{BB962C8B-B14F-4D97-AF65-F5344CB8AC3E}">
        <p14:creationId xmlns:p14="http://schemas.microsoft.com/office/powerpoint/2010/main" val="3132433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AD577D-0D0A-45EE-B9A0-723089CF6470}"/>
              </a:ext>
            </a:extLst>
          </p:cNvPr>
          <p:cNvSpPr/>
          <p:nvPr/>
        </p:nvSpPr>
        <p:spPr>
          <a:xfrm>
            <a:off x="1608911" y="421105"/>
            <a:ext cx="8825164" cy="6015789"/>
          </a:xfrm>
          <a:prstGeom prst="rect">
            <a:avLst/>
          </a:prstGeom>
          <a:solidFill>
            <a:schemeClr val="bg1"/>
          </a:solidFill>
          <a:ln>
            <a:noFill/>
          </a:ln>
          <a:effectLst>
            <a:glow rad="101600">
              <a:schemeClr val="tx1">
                <a:alpha val="60000"/>
              </a:schemeClr>
            </a:glow>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53603E9-2832-4C16-AB0A-E7F2CFAA2FD5}"/>
              </a:ext>
            </a:extLst>
          </p:cNvPr>
          <p:cNvSpPr/>
          <p:nvPr/>
        </p:nvSpPr>
        <p:spPr>
          <a:xfrm>
            <a:off x="1547954" y="554202"/>
            <a:ext cx="6884846" cy="78570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Navigating Directory</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5" name="TextBox 4">
            <a:extLst>
              <a:ext uri="{FF2B5EF4-FFF2-40B4-BE49-F238E27FC236}">
                <a16:creationId xmlns:a16="http://schemas.microsoft.com/office/drawing/2014/main" id="{DB84EE7A-6E08-4AA1-9B7F-573C2544BD8D}"/>
              </a:ext>
            </a:extLst>
          </p:cNvPr>
          <p:cNvSpPr txBox="1"/>
          <p:nvPr/>
        </p:nvSpPr>
        <p:spPr>
          <a:xfrm>
            <a:off x="1679510" y="1611086"/>
            <a:ext cx="4845700" cy="461665"/>
          </a:xfrm>
          <a:prstGeom prst="rect">
            <a:avLst/>
          </a:prstGeom>
          <a:noFill/>
        </p:spPr>
        <p:txBody>
          <a:bodyPr wrap="square" rtlCol="0">
            <a:spAutoFit/>
          </a:bodyPr>
          <a:lstStyle/>
          <a:p>
            <a:r>
              <a:rPr lang="en-US" sz="2400" spc="600" dirty="0">
                <a:latin typeface="Droid Serif" panose="02020600060500020200" pitchFamily="18" charset="0"/>
                <a:ea typeface="Droid Serif" panose="02020600060500020200" pitchFamily="18" charset="0"/>
                <a:cs typeface="Droid Serif" panose="02020600060500020200" pitchFamily="18" charset="0"/>
              </a:rPr>
              <a:t>PowerShell Cmdlets</a:t>
            </a:r>
            <a:endParaRPr lang="en-GB" sz="2400" spc="600" dirty="0">
              <a:latin typeface="Droid Serif" panose="02020600060500020200" pitchFamily="18" charset="0"/>
              <a:ea typeface="Droid Serif" panose="02020600060500020200" pitchFamily="18" charset="0"/>
              <a:cs typeface="Droid Serif" panose="02020600060500020200" pitchFamily="18" charset="0"/>
            </a:endParaRPr>
          </a:p>
        </p:txBody>
      </p:sp>
      <p:graphicFrame>
        <p:nvGraphicFramePr>
          <p:cNvPr id="6" name="Table 5">
            <a:extLst>
              <a:ext uri="{FF2B5EF4-FFF2-40B4-BE49-F238E27FC236}">
                <a16:creationId xmlns:a16="http://schemas.microsoft.com/office/drawing/2014/main" id="{5BF8A897-EFA2-497E-9EE9-E61879CCEAF5}"/>
              </a:ext>
            </a:extLst>
          </p:cNvPr>
          <p:cNvGraphicFramePr>
            <a:graphicFrameLocks noGrp="1"/>
          </p:cNvGraphicFramePr>
          <p:nvPr/>
        </p:nvGraphicFramePr>
        <p:xfrm>
          <a:off x="1757925" y="2187682"/>
          <a:ext cx="5190271" cy="1483360"/>
        </p:xfrm>
        <a:graphic>
          <a:graphicData uri="http://schemas.openxmlformats.org/drawingml/2006/table">
            <a:tbl>
              <a:tblPr firstRow="1" bandRow="1">
                <a:tableStyleId>{5C22544A-7EE6-4342-B048-85BDC9FD1C3A}</a:tableStyleId>
              </a:tblPr>
              <a:tblGrid>
                <a:gridCol w="456540">
                  <a:extLst>
                    <a:ext uri="{9D8B030D-6E8A-4147-A177-3AD203B41FA5}">
                      <a16:colId xmlns:a16="http://schemas.microsoft.com/office/drawing/2014/main" val="1439330311"/>
                    </a:ext>
                  </a:extLst>
                </a:gridCol>
                <a:gridCol w="1884784">
                  <a:extLst>
                    <a:ext uri="{9D8B030D-6E8A-4147-A177-3AD203B41FA5}">
                      <a16:colId xmlns:a16="http://schemas.microsoft.com/office/drawing/2014/main" val="2469368430"/>
                    </a:ext>
                  </a:extLst>
                </a:gridCol>
                <a:gridCol w="2848947">
                  <a:extLst>
                    <a:ext uri="{9D8B030D-6E8A-4147-A177-3AD203B41FA5}">
                      <a16:colId xmlns:a16="http://schemas.microsoft.com/office/drawing/2014/main" val="281617323"/>
                    </a:ext>
                  </a:extLst>
                </a:gridCol>
              </a:tblGrid>
              <a:tr h="370840">
                <a:tc>
                  <a:txBody>
                    <a:bodyPr/>
                    <a:lstStyle/>
                    <a:p>
                      <a:r>
                        <a:rPr lang="en-US" dirty="0"/>
                        <a:t>SN</a:t>
                      </a:r>
                      <a:endParaRPr lang="en-GB" dirty="0"/>
                    </a:p>
                  </a:txBody>
                  <a:tcPr/>
                </a:tc>
                <a:tc>
                  <a:txBody>
                    <a:bodyPr/>
                    <a:lstStyle/>
                    <a:p>
                      <a:r>
                        <a:rPr lang="en-US" dirty="0"/>
                        <a:t>CMDLET</a:t>
                      </a:r>
                      <a:endParaRPr lang="en-GB" dirty="0"/>
                    </a:p>
                  </a:txBody>
                  <a:tcPr/>
                </a:tc>
                <a:tc>
                  <a:txBody>
                    <a:bodyPr/>
                    <a:lstStyle/>
                    <a:p>
                      <a:r>
                        <a:rPr lang="en-US" dirty="0"/>
                        <a:t>ALIASES(command.exe)</a:t>
                      </a:r>
                      <a:endParaRPr lang="en-GB" dirty="0"/>
                    </a:p>
                  </a:txBody>
                  <a:tcPr/>
                </a:tc>
                <a:extLst>
                  <a:ext uri="{0D108BD9-81ED-4DB2-BD59-A6C34878D82A}">
                    <a16:rowId xmlns:a16="http://schemas.microsoft.com/office/drawing/2014/main" val="2765614679"/>
                  </a:ext>
                </a:extLst>
              </a:tr>
              <a:tr h="370840">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740343711"/>
                  </a:ext>
                </a:extLst>
              </a:tr>
              <a:tr h="370840">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734935717"/>
                  </a:ext>
                </a:extLst>
              </a:tr>
              <a:tr h="370840">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4089300361"/>
                  </a:ext>
                </a:extLst>
              </a:tr>
            </a:tbl>
          </a:graphicData>
        </a:graphic>
      </p:graphicFrame>
    </p:spTree>
    <p:extLst>
      <p:ext uri="{BB962C8B-B14F-4D97-AF65-F5344CB8AC3E}">
        <p14:creationId xmlns:p14="http://schemas.microsoft.com/office/powerpoint/2010/main" val="2301680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AD577D-0D0A-45EE-B9A0-723089CF6470}"/>
              </a:ext>
            </a:extLst>
          </p:cNvPr>
          <p:cNvSpPr/>
          <p:nvPr/>
        </p:nvSpPr>
        <p:spPr>
          <a:xfrm>
            <a:off x="1608911" y="421105"/>
            <a:ext cx="8825164" cy="6015789"/>
          </a:xfrm>
          <a:prstGeom prst="rect">
            <a:avLst/>
          </a:prstGeom>
          <a:solidFill>
            <a:schemeClr val="bg1"/>
          </a:solidFill>
          <a:ln>
            <a:noFill/>
          </a:ln>
          <a:effectLst>
            <a:glow rad="101600">
              <a:schemeClr val="tx1">
                <a:alpha val="60000"/>
              </a:schemeClr>
            </a:glow>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53603E9-2832-4C16-AB0A-E7F2CFAA2FD5}"/>
              </a:ext>
            </a:extLst>
          </p:cNvPr>
          <p:cNvSpPr/>
          <p:nvPr/>
        </p:nvSpPr>
        <p:spPr>
          <a:xfrm>
            <a:off x="1547954" y="507196"/>
            <a:ext cx="6884846" cy="78570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Intro Into GUI and PowerShell</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spTree>
    <p:extLst>
      <p:ext uri="{BB962C8B-B14F-4D97-AF65-F5344CB8AC3E}">
        <p14:creationId xmlns:p14="http://schemas.microsoft.com/office/powerpoint/2010/main" val="223718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AD577D-0D0A-45EE-B9A0-723089CF6470}"/>
              </a:ext>
            </a:extLst>
          </p:cNvPr>
          <p:cNvSpPr/>
          <p:nvPr/>
        </p:nvSpPr>
        <p:spPr>
          <a:xfrm>
            <a:off x="1608911" y="421105"/>
            <a:ext cx="8825164" cy="6015789"/>
          </a:xfrm>
          <a:prstGeom prst="rect">
            <a:avLst/>
          </a:prstGeom>
          <a:solidFill>
            <a:schemeClr val="bg1"/>
          </a:solidFill>
          <a:ln>
            <a:noFill/>
          </a:ln>
          <a:effectLst>
            <a:glow rad="101600">
              <a:schemeClr val="tx1">
                <a:alpha val="60000"/>
              </a:schemeClr>
            </a:glow>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84260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6877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2554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1C0073-42F4-4E23-B62B-ABDEFAD8F547}"/>
              </a:ext>
            </a:extLst>
          </p:cNvPr>
          <p:cNvSpPr/>
          <p:nvPr/>
        </p:nvSpPr>
        <p:spPr>
          <a:xfrm>
            <a:off x="0" y="2028825"/>
            <a:ext cx="12192000" cy="2019300"/>
          </a:xfrm>
          <a:prstGeom prst="rect">
            <a:avLst/>
          </a:prstGeom>
          <a:solidFill>
            <a:schemeClr val="tx1">
              <a:lumMod val="95000"/>
              <a:lumOff val="5000"/>
              <a:alpha val="39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0508AD81-309D-4257-A592-0761F834C361}"/>
              </a:ext>
            </a:extLst>
          </p:cNvPr>
          <p:cNvSpPr txBox="1"/>
          <p:nvPr/>
        </p:nvSpPr>
        <p:spPr>
          <a:xfrm>
            <a:off x="-117810" y="2280502"/>
            <a:ext cx="7946358" cy="830997"/>
          </a:xfrm>
          <a:prstGeom prst="rect">
            <a:avLst/>
          </a:prstGeom>
          <a:noFill/>
        </p:spPr>
        <p:txBody>
          <a:bodyPr wrap="square" rtlCol="0">
            <a:spAutoFit/>
          </a:bodyPr>
          <a:lstStyle/>
          <a:p>
            <a:pPr algn="ctr"/>
            <a:r>
              <a:rPr lang="en-US" sz="48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OPERATING SYSTEM</a:t>
            </a:r>
            <a:endParaRPr lang="en-GB" sz="48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cxnSp>
        <p:nvCxnSpPr>
          <p:cNvPr id="3" name="Straight Connector 2">
            <a:extLst>
              <a:ext uri="{FF2B5EF4-FFF2-40B4-BE49-F238E27FC236}">
                <a16:creationId xmlns:a16="http://schemas.microsoft.com/office/drawing/2014/main" id="{8793B9BE-6CF9-4CA9-B033-98CD2B9857D0}"/>
              </a:ext>
            </a:extLst>
          </p:cNvPr>
          <p:cNvCxnSpPr>
            <a:cxnSpLocks/>
            <a:stCxn id="6" idx="1"/>
            <a:endCxn id="6" idx="3"/>
          </p:cNvCxnSpPr>
          <p:nvPr/>
        </p:nvCxnSpPr>
        <p:spPr>
          <a:xfrm>
            <a:off x="0" y="3038475"/>
            <a:ext cx="1219200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EA0DAE7-9CBE-44B4-9098-DE6A34D96DA0}"/>
              </a:ext>
            </a:extLst>
          </p:cNvPr>
          <p:cNvSpPr txBox="1"/>
          <p:nvPr/>
        </p:nvSpPr>
        <p:spPr>
          <a:xfrm>
            <a:off x="4927432" y="3081635"/>
            <a:ext cx="7946358" cy="461665"/>
          </a:xfrm>
          <a:prstGeom prst="rect">
            <a:avLst/>
          </a:prstGeom>
          <a:noFill/>
        </p:spPr>
        <p:txBody>
          <a:bodyPr wrap="square" rtlCol="0">
            <a:spAutoFit/>
          </a:bodyPr>
          <a:lstStyle/>
          <a:p>
            <a:pPr algn="ctr"/>
            <a:r>
              <a:rPr lang="en-US" sz="2400" spc="600" dirty="0">
                <a:solidFill>
                  <a:schemeClr val="bg1">
                    <a:lumMod val="75000"/>
                  </a:schemeClr>
                </a:solidFill>
                <a:latin typeface="Droid Serif" panose="02020600060500020200" pitchFamily="18" charset="0"/>
                <a:ea typeface="Droid Serif" panose="02020600060500020200" pitchFamily="18" charset="0"/>
                <a:cs typeface="Droid Serif" panose="02020600060500020200" pitchFamily="18" charset="0"/>
              </a:rPr>
              <a:t>From Beginner to Power User</a:t>
            </a:r>
            <a:endParaRPr lang="en-GB" sz="2400" spc="600" dirty="0">
              <a:solidFill>
                <a:schemeClr val="bg1">
                  <a:lumMod val="75000"/>
                </a:schemeClr>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2" name="TextBox 1">
            <a:extLst>
              <a:ext uri="{FF2B5EF4-FFF2-40B4-BE49-F238E27FC236}">
                <a16:creationId xmlns:a16="http://schemas.microsoft.com/office/drawing/2014/main" id="{04B2D08D-A550-4457-95B3-47A01FE644CA}"/>
              </a:ext>
            </a:extLst>
          </p:cNvPr>
          <p:cNvSpPr txBox="1"/>
          <p:nvPr/>
        </p:nvSpPr>
        <p:spPr>
          <a:xfrm>
            <a:off x="5165558" y="4299802"/>
            <a:ext cx="1860884" cy="461665"/>
          </a:xfrm>
          <a:prstGeom prst="rect">
            <a:avLst/>
          </a:prstGeom>
          <a:solidFill>
            <a:srgbClr val="C0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Week 2</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spTree>
    <p:extLst>
      <p:ext uri="{BB962C8B-B14F-4D97-AF65-F5344CB8AC3E}">
        <p14:creationId xmlns:p14="http://schemas.microsoft.com/office/powerpoint/2010/main" val="3003177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1C0073-42F4-4E23-B62B-ABDEFAD8F547}"/>
              </a:ext>
            </a:extLst>
          </p:cNvPr>
          <p:cNvSpPr/>
          <p:nvPr/>
        </p:nvSpPr>
        <p:spPr>
          <a:xfrm>
            <a:off x="-1" y="0"/>
            <a:ext cx="3753854" cy="6857999"/>
          </a:xfrm>
          <a:prstGeom prst="rect">
            <a:avLst/>
          </a:prstGeom>
          <a:solidFill>
            <a:schemeClr val="tx1">
              <a:lumMod val="95000"/>
              <a:lumOff val="5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BFD55F7-9642-4A3F-B89A-954B0542492C}"/>
              </a:ext>
            </a:extLst>
          </p:cNvPr>
          <p:cNvSpPr txBox="1"/>
          <p:nvPr/>
        </p:nvSpPr>
        <p:spPr>
          <a:xfrm>
            <a:off x="286002" y="4150897"/>
            <a:ext cx="3117684" cy="584775"/>
          </a:xfrm>
          <a:prstGeom prst="rect">
            <a:avLst/>
          </a:prstGeom>
          <a:noFill/>
        </p:spPr>
        <p:txBody>
          <a:bodyPr wrap="square" rtlCol="0">
            <a:spAutoFit/>
          </a:bodyPr>
          <a:lstStyle/>
          <a:p>
            <a:pPr algn="ctr"/>
            <a:r>
              <a:rPr lang="en-US" sz="3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OVERVIEW</a:t>
            </a:r>
            <a:endParaRPr lang="en-GB" sz="3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pic>
        <p:nvPicPr>
          <p:cNvPr id="9" name="Picture 8">
            <a:extLst>
              <a:ext uri="{FF2B5EF4-FFF2-40B4-BE49-F238E27FC236}">
                <a16:creationId xmlns:a16="http://schemas.microsoft.com/office/drawing/2014/main" id="{BBCE3E67-FCC4-47E1-9966-EB9DCD63E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44" y="1845345"/>
            <a:ext cx="2133600" cy="2143125"/>
          </a:xfrm>
          <a:prstGeom prst="rect">
            <a:avLst/>
          </a:prstGeom>
          <a:ln>
            <a:noFill/>
          </a:ln>
          <a:effectLst>
            <a:outerShdw blurRad="190500" algn="tl" rotWithShape="0">
              <a:srgbClr val="000000">
                <a:alpha val="70000"/>
              </a:srgbClr>
            </a:outerShdw>
          </a:effectLst>
        </p:spPr>
      </p:pic>
      <p:sp>
        <p:nvSpPr>
          <p:cNvPr id="11" name="Rectangle 10">
            <a:extLst>
              <a:ext uri="{FF2B5EF4-FFF2-40B4-BE49-F238E27FC236}">
                <a16:creationId xmlns:a16="http://schemas.microsoft.com/office/drawing/2014/main" id="{8AAA3F3D-36B4-42B4-A4D6-ECEC0F0F336A}"/>
              </a:ext>
            </a:extLst>
          </p:cNvPr>
          <p:cNvSpPr/>
          <p:nvPr/>
        </p:nvSpPr>
        <p:spPr>
          <a:xfrm>
            <a:off x="5194408" y="145994"/>
            <a:ext cx="5793759" cy="1083451"/>
          </a:xfrm>
          <a:prstGeom prst="rect">
            <a:avLst/>
          </a:prstGeom>
          <a:solidFill>
            <a:schemeClr val="tx1">
              <a:lumMod val="95000"/>
              <a:lumOff val="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a:p>
            <a:pPr algn="ctr"/>
            <a:r>
              <a:rPr lang="en-US" sz="3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Week 1</a:t>
            </a:r>
          </a:p>
          <a:p>
            <a:pPr algn="ctr"/>
            <a:r>
              <a:rPr lang="en-US" sz="3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(GUI/CLI)</a:t>
            </a:r>
            <a:endParaRPr lang="en-GB" sz="3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a:p>
            <a:pPr algn="ctr"/>
            <a:endParaRPr lang="en-GB" dirty="0"/>
          </a:p>
        </p:txBody>
      </p:sp>
      <p:grpSp>
        <p:nvGrpSpPr>
          <p:cNvPr id="26" name="Group 25">
            <a:extLst>
              <a:ext uri="{FF2B5EF4-FFF2-40B4-BE49-F238E27FC236}">
                <a16:creationId xmlns:a16="http://schemas.microsoft.com/office/drawing/2014/main" id="{037D192A-345E-4225-A952-F1B88E3AE36E}"/>
              </a:ext>
            </a:extLst>
          </p:cNvPr>
          <p:cNvGrpSpPr/>
          <p:nvPr/>
        </p:nvGrpSpPr>
        <p:grpSpPr>
          <a:xfrm>
            <a:off x="5194408" y="1229445"/>
            <a:ext cx="5793759" cy="5628555"/>
            <a:chOff x="5194408" y="1229445"/>
            <a:chExt cx="5793759" cy="5628555"/>
          </a:xfrm>
          <a:solidFill>
            <a:schemeClr val="tx1">
              <a:lumMod val="95000"/>
              <a:lumOff val="5000"/>
              <a:alpha val="55000"/>
            </a:schemeClr>
          </a:solidFill>
        </p:grpSpPr>
        <p:sp>
          <p:nvSpPr>
            <p:cNvPr id="17" name="Rectangle 16">
              <a:extLst>
                <a:ext uri="{FF2B5EF4-FFF2-40B4-BE49-F238E27FC236}">
                  <a16:creationId xmlns:a16="http://schemas.microsoft.com/office/drawing/2014/main" id="{F21B68CA-2679-4358-8C25-742AF20DD1DD}"/>
                </a:ext>
              </a:extLst>
            </p:cNvPr>
            <p:cNvSpPr/>
            <p:nvPr/>
          </p:nvSpPr>
          <p:spPr>
            <a:xfrm>
              <a:off x="5194408" y="1229445"/>
              <a:ext cx="5793759" cy="5628555"/>
            </a:xfrm>
            <a:prstGeom prst="rect">
              <a:avLst/>
            </a:prstGeom>
            <a:solidFill>
              <a:schemeClr val="tx1">
                <a:lumMod val="95000"/>
                <a:lumOff val="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022E38B8-8E5F-42BF-9F4C-B120470D29BA}"/>
                </a:ext>
              </a:extLst>
            </p:cNvPr>
            <p:cNvSpPr txBox="1"/>
            <p:nvPr/>
          </p:nvSpPr>
          <p:spPr>
            <a:xfrm>
              <a:off x="5194408" y="1383680"/>
              <a:ext cx="4733364" cy="830997"/>
            </a:xfrm>
            <a:prstGeom prst="rect">
              <a:avLst/>
            </a:prstGeom>
            <a:noFill/>
          </p:spPr>
          <p:txBody>
            <a:bodyPr wrap="square" rtlCol="0">
              <a:spAutoFit/>
            </a:bodyPr>
            <a:lstStyle/>
            <a:p>
              <a:pPr marL="342900" indent="-342900">
                <a:buFont typeface="Wingdings" panose="05000000000000000000" pitchFamily="2" charset="2"/>
                <a:buChar char="q"/>
              </a:pPr>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Input, Output and the Pipeline</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19" name="TextBox 18">
              <a:extLst>
                <a:ext uri="{FF2B5EF4-FFF2-40B4-BE49-F238E27FC236}">
                  <a16:creationId xmlns:a16="http://schemas.microsoft.com/office/drawing/2014/main" id="{DFEE232C-C895-4544-AA57-D58FC9CA232D}"/>
                </a:ext>
              </a:extLst>
            </p:cNvPr>
            <p:cNvSpPr txBox="1"/>
            <p:nvPr/>
          </p:nvSpPr>
          <p:spPr>
            <a:xfrm>
              <a:off x="5194408" y="2312896"/>
              <a:ext cx="4826852" cy="830997"/>
            </a:xfrm>
            <a:prstGeom prst="rect">
              <a:avLst/>
            </a:prstGeom>
            <a:noFill/>
            <a:ln>
              <a:noFill/>
            </a:ln>
          </p:spPr>
          <p:txBody>
            <a:bodyPr wrap="square" rtlCol="0">
              <a:spAutoFit/>
            </a:bodyPr>
            <a:lstStyle/>
            <a:p>
              <a:pPr marL="342900" indent="-342900">
                <a:buFont typeface="Wingdings" panose="05000000000000000000" pitchFamily="2" charset="2"/>
                <a:buChar char="q"/>
              </a:pPr>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QUIZ: File and Text Manipulation</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grpSp>
    </p:spTree>
    <p:extLst>
      <p:ext uri="{BB962C8B-B14F-4D97-AF65-F5344CB8AC3E}">
        <p14:creationId xmlns:p14="http://schemas.microsoft.com/office/powerpoint/2010/main" val="260392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22" presetClass="entr" presetSubtype="1"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Effect transition="in" filter="wipe(up)">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8" name="index">
            <a:hlinkClick r:id="" action="ppaction://media"/>
            <a:extLst>
              <a:ext uri="{FF2B5EF4-FFF2-40B4-BE49-F238E27FC236}">
                <a16:creationId xmlns:a16="http://schemas.microsoft.com/office/drawing/2014/main" id="{30CECED7-7FB0-4A29-A6F6-B4BE2A101C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8000" y="1624263"/>
            <a:ext cx="6096000" cy="3429000"/>
          </a:xfrm>
          <a:prstGeom prst="rect">
            <a:avLst/>
          </a:prstGeom>
        </p:spPr>
      </p:pic>
    </p:spTree>
    <p:extLst>
      <p:ext uri="{BB962C8B-B14F-4D97-AF65-F5344CB8AC3E}">
        <p14:creationId xmlns:p14="http://schemas.microsoft.com/office/powerpoint/2010/main" val="32947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055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1C0073-42F4-4E23-B62B-ABDEFAD8F547}"/>
              </a:ext>
            </a:extLst>
          </p:cNvPr>
          <p:cNvSpPr/>
          <p:nvPr/>
        </p:nvSpPr>
        <p:spPr>
          <a:xfrm>
            <a:off x="0" y="2028825"/>
            <a:ext cx="12192000" cy="2019300"/>
          </a:xfrm>
          <a:prstGeom prst="rect">
            <a:avLst/>
          </a:prstGeom>
          <a:solidFill>
            <a:schemeClr val="tx1">
              <a:lumMod val="95000"/>
              <a:lumOff val="5000"/>
              <a:alpha val="39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0508AD81-309D-4257-A592-0761F834C361}"/>
              </a:ext>
            </a:extLst>
          </p:cNvPr>
          <p:cNvSpPr txBox="1"/>
          <p:nvPr/>
        </p:nvSpPr>
        <p:spPr>
          <a:xfrm>
            <a:off x="-117810" y="2280502"/>
            <a:ext cx="7946358" cy="830997"/>
          </a:xfrm>
          <a:prstGeom prst="rect">
            <a:avLst/>
          </a:prstGeom>
          <a:noFill/>
        </p:spPr>
        <p:txBody>
          <a:bodyPr wrap="square" rtlCol="0">
            <a:spAutoFit/>
          </a:bodyPr>
          <a:lstStyle/>
          <a:p>
            <a:pPr algn="ctr"/>
            <a:r>
              <a:rPr lang="en-US" sz="48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OPERATING SYSTEM</a:t>
            </a:r>
            <a:endParaRPr lang="en-GB" sz="48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cxnSp>
        <p:nvCxnSpPr>
          <p:cNvPr id="3" name="Straight Connector 2">
            <a:extLst>
              <a:ext uri="{FF2B5EF4-FFF2-40B4-BE49-F238E27FC236}">
                <a16:creationId xmlns:a16="http://schemas.microsoft.com/office/drawing/2014/main" id="{8793B9BE-6CF9-4CA9-B033-98CD2B9857D0}"/>
              </a:ext>
            </a:extLst>
          </p:cNvPr>
          <p:cNvCxnSpPr>
            <a:cxnSpLocks/>
            <a:stCxn id="6" idx="1"/>
            <a:endCxn id="6" idx="3"/>
          </p:cNvCxnSpPr>
          <p:nvPr/>
        </p:nvCxnSpPr>
        <p:spPr>
          <a:xfrm>
            <a:off x="0" y="3038475"/>
            <a:ext cx="1219200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EA0DAE7-9CBE-44B4-9098-DE6A34D96DA0}"/>
              </a:ext>
            </a:extLst>
          </p:cNvPr>
          <p:cNvSpPr txBox="1"/>
          <p:nvPr/>
        </p:nvSpPr>
        <p:spPr>
          <a:xfrm>
            <a:off x="4927432" y="3081635"/>
            <a:ext cx="7946358" cy="461665"/>
          </a:xfrm>
          <a:prstGeom prst="rect">
            <a:avLst/>
          </a:prstGeom>
          <a:noFill/>
        </p:spPr>
        <p:txBody>
          <a:bodyPr wrap="square" rtlCol="0">
            <a:spAutoFit/>
          </a:bodyPr>
          <a:lstStyle/>
          <a:p>
            <a:pPr algn="ctr"/>
            <a:r>
              <a:rPr lang="en-US" sz="2400" spc="600" dirty="0">
                <a:solidFill>
                  <a:schemeClr val="bg1">
                    <a:lumMod val="75000"/>
                  </a:schemeClr>
                </a:solidFill>
                <a:latin typeface="Droid Serif" panose="02020600060500020200" pitchFamily="18" charset="0"/>
                <a:ea typeface="Droid Serif" panose="02020600060500020200" pitchFamily="18" charset="0"/>
                <a:cs typeface="Droid Serif" panose="02020600060500020200" pitchFamily="18" charset="0"/>
              </a:rPr>
              <a:t>From Beginner to Power User</a:t>
            </a:r>
            <a:endParaRPr lang="en-GB" sz="2400" spc="600" dirty="0">
              <a:solidFill>
                <a:schemeClr val="bg1">
                  <a:lumMod val="75000"/>
                </a:schemeClr>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2" name="TextBox 1">
            <a:extLst>
              <a:ext uri="{FF2B5EF4-FFF2-40B4-BE49-F238E27FC236}">
                <a16:creationId xmlns:a16="http://schemas.microsoft.com/office/drawing/2014/main" id="{04B2D08D-A550-4457-95B3-47A01FE644CA}"/>
              </a:ext>
            </a:extLst>
          </p:cNvPr>
          <p:cNvSpPr txBox="1"/>
          <p:nvPr/>
        </p:nvSpPr>
        <p:spPr>
          <a:xfrm>
            <a:off x="5165558" y="4299802"/>
            <a:ext cx="1860884" cy="461665"/>
          </a:xfrm>
          <a:prstGeom prst="rect">
            <a:avLst/>
          </a:prstGeom>
          <a:solidFill>
            <a:srgbClr val="C0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Week 3</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spTree>
    <p:extLst>
      <p:ext uri="{BB962C8B-B14F-4D97-AF65-F5344CB8AC3E}">
        <p14:creationId xmlns:p14="http://schemas.microsoft.com/office/powerpoint/2010/main" val="3865439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1C0073-42F4-4E23-B62B-ABDEFAD8F547}"/>
              </a:ext>
            </a:extLst>
          </p:cNvPr>
          <p:cNvSpPr/>
          <p:nvPr/>
        </p:nvSpPr>
        <p:spPr>
          <a:xfrm>
            <a:off x="-1" y="0"/>
            <a:ext cx="3753854" cy="6857999"/>
          </a:xfrm>
          <a:prstGeom prst="rect">
            <a:avLst/>
          </a:prstGeom>
          <a:solidFill>
            <a:schemeClr val="tx1">
              <a:lumMod val="95000"/>
              <a:lumOff val="5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BFD55F7-9642-4A3F-B89A-954B0542492C}"/>
              </a:ext>
            </a:extLst>
          </p:cNvPr>
          <p:cNvSpPr txBox="1"/>
          <p:nvPr/>
        </p:nvSpPr>
        <p:spPr>
          <a:xfrm>
            <a:off x="286002" y="4150897"/>
            <a:ext cx="3117684" cy="584775"/>
          </a:xfrm>
          <a:prstGeom prst="rect">
            <a:avLst/>
          </a:prstGeom>
          <a:noFill/>
        </p:spPr>
        <p:txBody>
          <a:bodyPr wrap="square" rtlCol="0">
            <a:spAutoFit/>
          </a:bodyPr>
          <a:lstStyle/>
          <a:p>
            <a:pPr algn="ctr"/>
            <a:r>
              <a:rPr lang="en-US" sz="3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OVERVIEW</a:t>
            </a:r>
            <a:endParaRPr lang="en-GB" sz="3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pic>
        <p:nvPicPr>
          <p:cNvPr id="9" name="Picture 8">
            <a:extLst>
              <a:ext uri="{FF2B5EF4-FFF2-40B4-BE49-F238E27FC236}">
                <a16:creationId xmlns:a16="http://schemas.microsoft.com/office/drawing/2014/main" id="{BBCE3E67-FCC4-47E1-9966-EB9DCD63E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44" y="1845345"/>
            <a:ext cx="2133600" cy="2143125"/>
          </a:xfrm>
          <a:prstGeom prst="rect">
            <a:avLst/>
          </a:prstGeom>
          <a:ln>
            <a:noFill/>
          </a:ln>
          <a:effectLst>
            <a:outerShdw blurRad="190500" algn="tl" rotWithShape="0">
              <a:srgbClr val="000000">
                <a:alpha val="70000"/>
              </a:srgbClr>
            </a:outerShdw>
          </a:effectLst>
        </p:spPr>
      </p:pic>
      <p:sp>
        <p:nvSpPr>
          <p:cNvPr id="11" name="Rectangle 10">
            <a:extLst>
              <a:ext uri="{FF2B5EF4-FFF2-40B4-BE49-F238E27FC236}">
                <a16:creationId xmlns:a16="http://schemas.microsoft.com/office/drawing/2014/main" id="{8AAA3F3D-36B4-42B4-A4D6-ECEC0F0F336A}"/>
              </a:ext>
            </a:extLst>
          </p:cNvPr>
          <p:cNvSpPr/>
          <p:nvPr/>
        </p:nvSpPr>
        <p:spPr>
          <a:xfrm>
            <a:off x="5194408" y="145994"/>
            <a:ext cx="5793759" cy="1083451"/>
          </a:xfrm>
          <a:prstGeom prst="rect">
            <a:avLst/>
          </a:prstGeom>
          <a:solidFill>
            <a:schemeClr val="tx1">
              <a:lumMod val="95000"/>
              <a:lumOff val="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a:p>
            <a:pPr algn="ctr"/>
            <a:r>
              <a:rPr lang="en-US" sz="3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Week 1</a:t>
            </a:r>
          </a:p>
          <a:p>
            <a:pPr algn="ctr"/>
            <a:r>
              <a:rPr lang="en-US" sz="3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(GUI/CLI)</a:t>
            </a:r>
            <a:endParaRPr lang="en-GB" sz="3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a:p>
            <a:pPr algn="ctr"/>
            <a:endParaRPr lang="en-GB" dirty="0"/>
          </a:p>
        </p:txBody>
      </p:sp>
      <p:grpSp>
        <p:nvGrpSpPr>
          <p:cNvPr id="26" name="Group 25">
            <a:extLst>
              <a:ext uri="{FF2B5EF4-FFF2-40B4-BE49-F238E27FC236}">
                <a16:creationId xmlns:a16="http://schemas.microsoft.com/office/drawing/2014/main" id="{037D192A-345E-4225-A952-F1B88E3AE36E}"/>
              </a:ext>
            </a:extLst>
          </p:cNvPr>
          <p:cNvGrpSpPr/>
          <p:nvPr/>
        </p:nvGrpSpPr>
        <p:grpSpPr>
          <a:xfrm>
            <a:off x="5194408" y="1229445"/>
            <a:ext cx="5793759" cy="5628555"/>
            <a:chOff x="5194408" y="1229445"/>
            <a:chExt cx="5793759" cy="5628555"/>
          </a:xfrm>
          <a:solidFill>
            <a:schemeClr val="tx1">
              <a:lumMod val="95000"/>
              <a:lumOff val="5000"/>
              <a:alpha val="55000"/>
            </a:schemeClr>
          </a:solidFill>
        </p:grpSpPr>
        <p:sp>
          <p:nvSpPr>
            <p:cNvPr id="17" name="Rectangle 16">
              <a:extLst>
                <a:ext uri="{FF2B5EF4-FFF2-40B4-BE49-F238E27FC236}">
                  <a16:creationId xmlns:a16="http://schemas.microsoft.com/office/drawing/2014/main" id="{F21B68CA-2679-4358-8C25-742AF20DD1DD}"/>
                </a:ext>
              </a:extLst>
            </p:cNvPr>
            <p:cNvSpPr/>
            <p:nvPr/>
          </p:nvSpPr>
          <p:spPr>
            <a:xfrm>
              <a:off x="5194408" y="1229445"/>
              <a:ext cx="5793759" cy="5628555"/>
            </a:xfrm>
            <a:prstGeom prst="rect">
              <a:avLst/>
            </a:prstGeom>
            <a:solidFill>
              <a:schemeClr val="tx1">
                <a:lumMod val="95000"/>
                <a:lumOff val="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022E38B8-8E5F-42BF-9F4C-B120470D29BA}"/>
                </a:ext>
              </a:extLst>
            </p:cNvPr>
            <p:cNvSpPr txBox="1"/>
            <p:nvPr/>
          </p:nvSpPr>
          <p:spPr>
            <a:xfrm>
              <a:off x="5194408" y="1383680"/>
              <a:ext cx="4733364" cy="830997"/>
            </a:xfrm>
            <a:prstGeom prst="rect">
              <a:avLst/>
            </a:prstGeom>
            <a:noFill/>
          </p:spPr>
          <p:txBody>
            <a:bodyPr wrap="square" rtlCol="0">
              <a:spAutoFit/>
            </a:bodyPr>
            <a:lstStyle/>
            <a:p>
              <a:pPr marL="342900" indent="-342900">
                <a:buFont typeface="Wingdings" panose="05000000000000000000" pitchFamily="2" charset="2"/>
                <a:buChar char="q"/>
              </a:pPr>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Input, Output and the Pipeline</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19" name="TextBox 18">
              <a:extLst>
                <a:ext uri="{FF2B5EF4-FFF2-40B4-BE49-F238E27FC236}">
                  <a16:creationId xmlns:a16="http://schemas.microsoft.com/office/drawing/2014/main" id="{DFEE232C-C895-4544-AA57-D58FC9CA232D}"/>
                </a:ext>
              </a:extLst>
            </p:cNvPr>
            <p:cNvSpPr txBox="1"/>
            <p:nvPr/>
          </p:nvSpPr>
          <p:spPr>
            <a:xfrm>
              <a:off x="5194408" y="2312896"/>
              <a:ext cx="4826852" cy="830997"/>
            </a:xfrm>
            <a:prstGeom prst="rect">
              <a:avLst/>
            </a:prstGeom>
            <a:noFill/>
            <a:ln>
              <a:noFill/>
            </a:ln>
          </p:spPr>
          <p:txBody>
            <a:bodyPr wrap="square" rtlCol="0">
              <a:spAutoFit/>
            </a:bodyPr>
            <a:lstStyle/>
            <a:p>
              <a:pPr marL="342900" indent="-342900">
                <a:buFont typeface="Wingdings" panose="05000000000000000000" pitchFamily="2" charset="2"/>
                <a:buChar char="q"/>
              </a:pPr>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QUIZ: File and Text Manipulation</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grpSp>
    </p:spTree>
    <p:extLst>
      <p:ext uri="{BB962C8B-B14F-4D97-AF65-F5344CB8AC3E}">
        <p14:creationId xmlns:p14="http://schemas.microsoft.com/office/powerpoint/2010/main" val="230890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22" presetClass="entr" presetSubtype="1"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Effect transition="in" filter="wipe(up)">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9413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1C0073-42F4-4E23-B62B-ABDEFAD8F547}"/>
              </a:ext>
            </a:extLst>
          </p:cNvPr>
          <p:cNvSpPr/>
          <p:nvPr/>
        </p:nvSpPr>
        <p:spPr>
          <a:xfrm>
            <a:off x="0" y="2028825"/>
            <a:ext cx="12192000" cy="2019300"/>
          </a:xfrm>
          <a:prstGeom prst="rect">
            <a:avLst/>
          </a:prstGeom>
          <a:solidFill>
            <a:schemeClr val="tx1">
              <a:lumMod val="95000"/>
              <a:lumOff val="5000"/>
              <a:alpha val="39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0508AD81-309D-4257-A592-0761F834C361}"/>
              </a:ext>
            </a:extLst>
          </p:cNvPr>
          <p:cNvSpPr txBox="1"/>
          <p:nvPr/>
        </p:nvSpPr>
        <p:spPr>
          <a:xfrm>
            <a:off x="-117810" y="2280502"/>
            <a:ext cx="7946358" cy="830997"/>
          </a:xfrm>
          <a:prstGeom prst="rect">
            <a:avLst/>
          </a:prstGeom>
          <a:noFill/>
        </p:spPr>
        <p:txBody>
          <a:bodyPr wrap="square" rtlCol="0">
            <a:spAutoFit/>
          </a:bodyPr>
          <a:lstStyle/>
          <a:p>
            <a:pPr algn="ctr"/>
            <a:r>
              <a:rPr lang="en-US" sz="48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OPERATING SYSTEM</a:t>
            </a:r>
            <a:endParaRPr lang="en-GB" sz="48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cxnSp>
        <p:nvCxnSpPr>
          <p:cNvPr id="3" name="Straight Connector 2">
            <a:extLst>
              <a:ext uri="{FF2B5EF4-FFF2-40B4-BE49-F238E27FC236}">
                <a16:creationId xmlns:a16="http://schemas.microsoft.com/office/drawing/2014/main" id="{8793B9BE-6CF9-4CA9-B033-98CD2B9857D0}"/>
              </a:ext>
            </a:extLst>
          </p:cNvPr>
          <p:cNvCxnSpPr>
            <a:cxnSpLocks/>
            <a:stCxn id="6" idx="1"/>
            <a:endCxn id="6" idx="3"/>
          </p:cNvCxnSpPr>
          <p:nvPr/>
        </p:nvCxnSpPr>
        <p:spPr>
          <a:xfrm>
            <a:off x="0" y="3038475"/>
            <a:ext cx="1219200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EA0DAE7-9CBE-44B4-9098-DE6A34D96DA0}"/>
              </a:ext>
            </a:extLst>
          </p:cNvPr>
          <p:cNvSpPr txBox="1"/>
          <p:nvPr/>
        </p:nvSpPr>
        <p:spPr>
          <a:xfrm>
            <a:off x="4927432" y="3081635"/>
            <a:ext cx="7946358" cy="461665"/>
          </a:xfrm>
          <a:prstGeom prst="rect">
            <a:avLst/>
          </a:prstGeom>
          <a:noFill/>
        </p:spPr>
        <p:txBody>
          <a:bodyPr wrap="square" rtlCol="0">
            <a:spAutoFit/>
          </a:bodyPr>
          <a:lstStyle/>
          <a:p>
            <a:pPr algn="ctr"/>
            <a:r>
              <a:rPr lang="en-US" sz="2400" spc="600" dirty="0">
                <a:solidFill>
                  <a:schemeClr val="bg1">
                    <a:lumMod val="75000"/>
                  </a:schemeClr>
                </a:solidFill>
                <a:latin typeface="Droid Serif" panose="02020600060500020200" pitchFamily="18" charset="0"/>
                <a:ea typeface="Droid Serif" panose="02020600060500020200" pitchFamily="18" charset="0"/>
                <a:cs typeface="Droid Serif" panose="02020600060500020200" pitchFamily="18" charset="0"/>
              </a:rPr>
              <a:t>From Beginner to Power User</a:t>
            </a:r>
            <a:endParaRPr lang="en-GB" sz="2400" spc="600" dirty="0">
              <a:solidFill>
                <a:schemeClr val="bg1">
                  <a:lumMod val="75000"/>
                </a:schemeClr>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2" name="TextBox 1">
            <a:extLst>
              <a:ext uri="{FF2B5EF4-FFF2-40B4-BE49-F238E27FC236}">
                <a16:creationId xmlns:a16="http://schemas.microsoft.com/office/drawing/2014/main" id="{04B2D08D-A550-4457-95B3-47A01FE644CA}"/>
              </a:ext>
            </a:extLst>
          </p:cNvPr>
          <p:cNvSpPr txBox="1"/>
          <p:nvPr/>
        </p:nvSpPr>
        <p:spPr>
          <a:xfrm>
            <a:off x="5165558" y="4299802"/>
            <a:ext cx="1860884" cy="461665"/>
          </a:xfrm>
          <a:prstGeom prst="rect">
            <a:avLst/>
          </a:prstGeom>
          <a:solidFill>
            <a:srgbClr val="C0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Week 4</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spTree>
    <p:extLst>
      <p:ext uri="{BB962C8B-B14F-4D97-AF65-F5344CB8AC3E}">
        <p14:creationId xmlns:p14="http://schemas.microsoft.com/office/powerpoint/2010/main" val="2037792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1C0073-42F4-4E23-B62B-ABDEFAD8F547}"/>
              </a:ext>
            </a:extLst>
          </p:cNvPr>
          <p:cNvSpPr/>
          <p:nvPr/>
        </p:nvSpPr>
        <p:spPr>
          <a:xfrm>
            <a:off x="-1" y="0"/>
            <a:ext cx="3753854" cy="6857999"/>
          </a:xfrm>
          <a:prstGeom prst="rect">
            <a:avLst/>
          </a:prstGeom>
          <a:solidFill>
            <a:schemeClr val="tx1">
              <a:lumMod val="95000"/>
              <a:lumOff val="5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BFD55F7-9642-4A3F-B89A-954B0542492C}"/>
              </a:ext>
            </a:extLst>
          </p:cNvPr>
          <p:cNvSpPr txBox="1"/>
          <p:nvPr/>
        </p:nvSpPr>
        <p:spPr>
          <a:xfrm>
            <a:off x="286002" y="4150897"/>
            <a:ext cx="3117684" cy="584775"/>
          </a:xfrm>
          <a:prstGeom prst="rect">
            <a:avLst/>
          </a:prstGeom>
          <a:noFill/>
        </p:spPr>
        <p:txBody>
          <a:bodyPr wrap="square" rtlCol="0">
            <a:spAutoFit/>
          </a:bodyPr>
          <a:lstStyle/>
          <a:p>
            <a:pPr algn="ctr"/>
            <a:r>
              <a:rPr lang="en-US" sz="3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OVERVIEW</a:t>
            </a:r>
            <a:endParaRPr lang="en-GB" sz="3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pic>
        <p:nvPicPr>
          <p:cNvPr id="9" name="Picture 8">
            <a:extLst>
              <a:ext uri="{FF2B5EF4-FFF2-40B4-BE49-F238E27FC236}">
                <a16:creationId xmlns:a16="http://schemas.microsoft.com/office/drawing/2014/main" id="{BBCE3E67-FCC4-47E1-9966-EB9DCD63E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44" y="1845345"/>
            <a:ext cx="2133600" cy="2143125"/>
          </a:xfrm>
          <a:prstGeom prst="rect">
            <a:avLst/>
          </a:prstGeom>
          <a:ln>
            <a:noFill/>
          </a:ln>
          <a:effectLst>
            <a:outerShdw blurRad="190500" algn="tl" rotWithShape="0">
              <a:srgbClr val="000000">
                <a:alpha val="70000"/>
              </a:srgbClr>
            </a:outerShdw>
          </a:effectLst>
        </p:spPr>
      </p:pic>
      <p:sp>
        <p:nvSpPr>
          <p:cNvPr id="11" name="Rectangle 10">
            <a:extLst>
              <a:ext uri="{FF2B5EF4-FFF2-40B4-BE49-F238E27FC236}">
                <a16:creationId xmlns:a16="http://schemas.microsoft.com/office/drawing/2014/main" id="{8AAA3F3D-36B4-42B4-A4D6-ECEC0F0F336A}"/>
              </a:ext>
            </a:extLst>
          </p:cNvPr>
          <p:cNvSpPr/>
          <p:nvPr/>
        </p:nvSpPr>
        <p:spPr>
          <a:xfrm>
            <a:off x="5194408" y="145994"/>
            <a:ext cx="5793759" cy="1083451"/>
          </a:xfrm>
          <a:prstGeom prst="rect">
            <a:avLst/>
          </a:prstGeom>
          <a:solidFill>
            <a:schemeClr val="tx1">
              <a:lumMod val="95000"/>
              <a:lumOff val="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a:p>
            <a:pPr algn="ctr"/>
            <a:r>
              <a:rPr lang="en-US" sz="3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Week 1</a:t>
            </a:r>
          </a:p>
          <a:p>
            <a:pPr algn="ctr"/>
            <a:r>
              <a:rPr lang="en-US" sz="3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(GUI/CLI)</a:t>
            </a:r>
            <a:endParaRPr lang="en-GB" sz="3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a:p>
            <a:pPr algn="ctr"/>
            <a:endParaRPr lang="en-GB" dirty="0"/>
          </a:p>
        </p:txBody>
      </p:sp>
      <p:grpSp>
        <p:nvGrpSpPr>
          <p:cNvPr id="26" name="Group 25">
            <a:extLst>
              <a:ext uri="{FF2B5EF4-FFF2-40B4-BE49-F238E27FC236}">
                <a16:creationId xmlns:a16="http://schemas.microsoft.com/office/drawing/2014/main" id="{037D192A-345E-4225-A952-F1B88E3AE36E}"/>
              </a:ext>
            </a:extLst>
          </p:cNvPr>
          <p:cNvGrpSpPr/>
          <p:nvPr/>
        </p:nvGrpSpPr>
        <p:grpSpPr>
          <a:xfrm>
            <a:off x="5194408" y="1229445"/>
            <a:ext cx="5793759" cy="5628555"/>
            <a:chOff x="5194408" y="1229445"/>
            <a:chExt cx="5793759" cy="5628555"/>
          </a:xfrm>
          <a:solidFill>
            <a:schemeClr val="tx1">
              <a:lumMod val="95000"/>
              <a:lumOff val="5000"/>
              <a:alpha val="55000"/>
            </a:schemeClr>
          </a:solidFill>
        </p:grpSpPr>
        <p:sp>
          <p:nvSpPr>
            <p:cNvPr id="17" name="Rectangle 16">
              <a:extLst>
                <a:ext uri="{FF2B5EF4-FFF2-40B4-BE49-F238E27FC236}">
                  <a16:creationId xmlns:a16="http://schemas.microsoft.com/office/drawing/2014/main" id="{F21B68CA-2679-4358-8C25-742AF20DD1DD}"/>
                </a:ext>
              </a:extLst>
            </p:cNvPr>
            <p:cNvSpPr/>
            <p:nvPr/>
          </p:nvSpPr>
          <p:spPr>
            <a:xfrm>
              <a:off x="5194408" y="1229445"/>
              <a:ext cx="5793759" cy="5628555"/>
            </a:xfrm>
            <a:prstGeom prst="rect">
              <a:avLst/>
            </a:prstGeom>
            <a:solidFill>
              <a:schemeClr val="tx1">
                <a:lumMod val="95000"/>
                <a:lumOff val="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022E38B8-8E5F-42BF-9F4C-B120470D29BA}"/>
                </a:ext>
              </a:extLst>
            </p:cNvPr>
            <p:cNvSpPr txBox="1"/>
            <p:nvPr/>
          </p:nvSpPr>
          <p:spPr>
            <a:xfrm>
              <a:off x="5194408" y="1383680"/>
              <a:ext cx="4733364" cy="830997"/>
            </a:xfrm>
            <a:prstGeom prst="rect">
              <a:avLst/>
            </a:prstGeom>
            <a:noFill/>
          </p:spPr>
          <p:txBody>
            <a:bodyPr wrap="square" rtlCol="0">
              <a:spAutoFit/>
            </a:bodyPr>
            <a:lstStyle/>
            <a:p>
              <a:pPr marL="342900" indent="-342900">
                <a:buFont typeface="Wingdings" panose="05000000000000000000" pitchFamily="2" charset="2"/>
                <a:buChar char="q"/>
              </a:pPr>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Input, Output and the Pipeline</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19" name="TextBox 18">
              <a:extLst>
                <a:ext uri="{FF2B5EF4-FFF2-40B4-BE49-F238E27FC236}">
                  <a16:creationId xmlns:a16="http://schemas.microsoft.com/office/drawing/2014/main" id="{DFEE232C-C895-4544-AA57-D58FC9CA232D}"/>
                </a:ext>
              </a:extLst>
            </p:cNvPr>
            <p:cNvSpPr txBox="1"/>
            <p:nvPr/>
          </p:nvSpPr>
          <p:spPr>
            <a:xfrm>
              <a:off x="5194408" y="2312896"/>
              <a:ext cx="4826852" cy="830997"/>
            </a:xfrm>
            <a:prstGeom prst="rect">
              <a:avLst/>
            </a:prstGeom>
            <a:noFill/>
            <a:ln>
              <a:noFill/>
            </a:ln>
          </p:spPr>
          <p:txBody>
            <a:bodyPr wrap="square" rtlCol="0">
              <a:spAutoFit/>
            </a:bodyPr>
            <a:lstStyle/>
            <a:p>
              <a:pPr marL="342900" indent="-342900">
                <a:buFont typeface="Wingdings" panose="05000000000000000000" pitchFamily="2" charset="2"/>
                <a:buChar char="q"/>
              </a:pPr>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QUIZ: File and Text Manipulation</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grpSp>
    </p:spTree>
    <p:extLst>
      <p:ext uri="{BB962C8B-B14F-4D97-AF65-F5344CB8AC3E}">
        <p14:creationId xmlns:p14="http://schemas.microsoft.com/office/powerpoint/2010/main" val="409986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22" presetClass="entr" presetSubtype="1"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Effect transition="in" filter="wipe(up)">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1208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BFD55F7-9642-4A3F-B89A-954B0542492C}"/>
              </a:ext>
            </a:extLst>
          </p:cNvPr>
          <p:cNvSpPr txBox="1"/>
          <p:nvPr/>
        </p:nvSpPr>
        <p:spPr>
          <a:xfrm>
            <a:off x="286002" y="4150897"/>
            <a:ext cx="3117684" cy="584775"/>
          </a:xfrm>
          <a:prstGeom prst="rect">
            <a:avLst/>
          </a:prstGeom>
          <a:noFill/>
        </p:spPr>
        <p:txBody>
          <a:bodyPr wrap="square" rtlCol="0">
            <a:spAutoFit/>
          </a:bodyPr>
          <a:lstStyle/>
          <a:p>
            <a:pPr algn="ctr"/>
            <a:r>
              <a:rPr lang="en-US" sz="3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OVERVIEW</a:t>
            </a:r>
            <a:endParaRPr lang="en-GB" sz="3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pic>
        <p:nvPicPr>
          <p:cNvPr id="9" name="Picture 8">
            <a:extLst>
              <a:ext uri="{FF2B5EF4-FFF2-40B4-BE49-F238E27FC236}">
                <a16:creationId xmlns:a16="http://schemas.microsoft.com/office/drawing/2014/main" id="{BBCE3E67-FCC4-47E1-9966-EB9DCD63E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44" y="1845345"/>
            <a:ext cx="2133600" cy="2143125"/>
          </a:xfrm>
          <a:prstGeom prst="rect">
            <a:avLst/>
          </a:prstGeom>
          <a:ln>
            <a:noFill/>
          </a:ln>
          <a:effectLst>
            <a:outerShdw blurRad="190500" algn="tl" rotWithShape="0">
              <a:srgbClr val="000000">
                <a:alpha val="70000"/>
              </a:srgbClr>
            </a:outerShdw>
          </a:effectLst>
        </p:spPr>
      </p:pic>
      <p:sp>
        <p:nvSpPr>
          <p:cNvPr id="11" name="Rectangle 10">
            <a:extLst>
              <a:ext uri="{FF2B5EF4-FFF2-40B4-BE49-F238E27FC236}">
                <a16:creationId xmlns:a16="http://schemas.microsoft.com/office/drawing/2014/main" id="{8AAA3F3D-36B4-42B4-A4D6-ECEC0F0F336A}"/>
              </a:ext>
            </a:extLst>
          </p:cNvPr>
          <p:cNvSpPr/>
          <p:nvPr/>
        </p:nvSpPr>
        <p:spPr>
          <a:xfrm>
            <a:off x="5194408" y="145994"/>
            <a:ext cx="5793759" cy="1083451"/>
          </a:xfrm>
          <a:prstGeom prst="rect">
            <a:avLst/>
          </a:prstGeom>
          <a:solidFill>
            <a:schemeClr val="tx1">
              <a:lumMod val="95000"/>
              <a:lumOff val="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a:p>
            <a:pPr algn="ctr"/>
            <a:r>
              <a:rPr lang="en-US" sz="3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Week 1</a:t>
            </a:r>
          </a:p>
          <a:p>
            <a:pPr algn="ctr"/>
            <a:r>
              <a:rPr lang="en-US" sz="3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(GUI/CLI)</a:t>
            </a:r>
            <a:endParaRPr lang="en-GB" sz="3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a:p>
            <a:pPr algn="ctr"/>
            <a:endParaRPr lang="en-GB" dirty="0"/>
          </a:p>
        </p:txBody>
      </p:sp>
      <p:grpSp>
        <p:nvGrpSpPr>
          <p:cNvPr id="26" name="Group 25">
            <a:extLst>
              <a:ext uri="{FF2B5EF4-FFF2-40B4-BE49-F238E27FC236}">
                <a16:creationId xmlns:a16="http://schemas.microsoft.com/office/drawing/2014/main" id="{037D192A-345E-4225-A952-F1B88E3AE36E}"/>
              </a:ext>
            </a:extLst>
          </p:cNvPr>
          <p:cNvGrpSpPr/>
          <p:nvPr/>
        </p:nvGrpSpPr>
        <p:grpSpPr>
          <a:xfrm>
            <a:off x="5194408" y="1201112"/>
            <a:ext cx="5793759" cy="5656888"/>
            <a:chOff x="5194408" y="1201112"/>
            <a:chExt cx="5793759" cy="5656888"/>
          </a:xfrm>
        </p:grpSpPr>
        <p:sp>
          <p:nvSpPr>
            <p:cNvPr id="17" name="Rectangle 16">
              <a:extLst>
                <a:ext uri="{FF2B5EF4-FFF2-40B4-BE49-F238E27FC236}">
                  <a16:creationId xmlns:a16="http://schemas.microsoft.com/office/drawing/2014/main" id="{F21B68CA-2679-4358-8C25-742AF20DD1DD}"/>
                </a:ext>
              </a:extLst>
            </p:cNvPr>
            <p:cNvSpPr/>
            <p:nvPr/>
          </p:nvSpPr>
          <p:spPr>
            <a:xfrm>
              <a:off x="5194408" y="1229445"/>
              <a:ext cx="5793759" cy="5628555"/>
            </a:xfrm>
            <a:prstGeom prst="rect">
              <a:avLst/>
            </a:prstGeom>
            <a:solidFill>
              <a:schemeClr val="tx1">
                <a:lumMod val="95000"/>
                <a:lumOff val="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022E38B8-8E5F-42BF-9F4C-B120470D29BA}"/>
                </a:ext>
              </a:extLst>
            </p:cNvPr>
            <p:cNvSpPr txBox="1"/>
            <p:nvPr/>
          </p:nvSpPr>
          <p:spPr>
            <a:xfrm>
              <a:off x="5194408" y="2147292"/>
              <a:ext cx="4593568"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List Directories</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19" name="TextBox 18">
              <a:extLst>
                <a:ext uri="{FF2B5EF4-FFF2-40B4-BE49-F238E27FC236}">
                  <a16:creationId xmlns:a16="http://schemas.microsoft.com/office/drawing/2014/main" id="{DFEE232C-C895-4544-AA57-D58FC9CA232D}"/>
                </a:ext>
              </a:extLst>
            </p:cNvPr>
            <p:cNvSpPr txBox="1"/>
            <p:nvPr/>
          </p:nvSpPr>
          <p:spPr>
            <a:xfrm>
              <a:off x="5194408" y="2820141"/>
              <a:ext cx="4826852"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Change Directories</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20" name="TextBox 19">
              <a:extLst>
                <a:ext uri="{FF2B5EF4-FFF2-40B4-BE49-F238E27FC236}">
                  <a16:creationId xmlns:a16="http://schemas.microsoft.com/office/drawing/2014/main" id="{0D229E92-FA9C-45B3-9021-ADD5467BDE74}"/>
                </a:ext>
              </a:extLst>
            </p:cNvPr>
            <p:cNvSpPr txBox="1"/>
            <p:nvPr/>
          </p:nvSpPr>
          <p:spPr>
            <a:xfrm>
              <a:off x="5194408" y="3526805"/>
              <a:ext cx="4826852"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Change Directories</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21" name="TextBox 20">
              <a:extLst>
                <a:ext uri="{FF2B5EF4-FFF2-40B4-BE49-F238E27FC236}">
                  <a16:creationId xmlns:a16="http://schemas.microsoft.com/office/drawing/2014/main" id="{E81CF168-6AE5-4CB4-8F6E-B3E8368579C6}"/>
                </a:ext>
              </a:extLst>
            </p:cNvPr>
            <p:cNvSpPr txBox="1"/>
            <p:nvPr/>
          </p:nvSpPr>
          <p:spPr>
            <a:xfrm>
              <a:off x="5194408" y="4279532"/>
              <a:ext cx="4826852"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Make Directories</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22" name="TextBox 21">
              <a:extLst>
                <a:ext uri="{FF2B5EF4-FFF2-40B4-BE49-F238E27FC236}">
                  <a16:creationId xmlns:a16="http://schemas.microsoft.com/office/drawing/2014/main" id="{CFE5232E-FC6A-4A77-9A2B-AE9D14BE3B03}"/>
                </a:ext>
              </a:extLst>
            </p:cNvPr>
            <p:cNvSpPr txBox="1"/>
            <p:nvPr/>
          </p:nvSpPr>
          <p:spPr>
            <a:xfrm>
              <a:off x="5194408" y="5010510"/>
              <a:ext cx="4826852"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Copying Files</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23" name="TextBox 22">
              <a:extLst>
                <a:ext uri="{FF2B5EF4-FFF2-40B4-BE49-F238E27FC236}">
                  <a16:creationId xmlns:a16="http://schemas.microsoft.com/office/drawing/2014/main" id="{AEC77673-1067-4AEC-9D8F-43EC90F92E6A}"/>
                </a:ext>
              </a:extLst>
            </p:cNvPr>
            <p:cNvSpPr txBox="1"/>
            <p:nvPr/>
          </p:nvSpPr>
          <p:spPr>
            <a:xfrm>
              <a:off x="5194408" y="5717174"/>
              <a:ext cx="4826852" cy="830997"/>
            </a:xfrm>
            <a:prstGeom prst="rect">
              <a:avLst/>
            </a:prstGeom>
            <a:noFill/>
          </p:spPr>
          <p:txBody>
            <a:bodyPr wrap="square" rtlCol="0">
              <a:spAutoFit/>
            </a:bodyPr>
            <a:lstStyle/>
            <a:p>
              <a:pPr marL="342900" indent="-342900">
                <a:buFont typeface="Wingdings" panose="05000000000000000000" pitchFamily="2" charset="2"/>
                <a:buChar char="q"/>
              </a:pPr>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Moving &amp; Renaming Files/Directory</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24" name="TextBox 23">
              <a:extLst>
                <a:ext uri="{FF2B5EF4-FFF2-40B4-BE49-F238E27FC236}">
                  <a16:creationId xmlns:a16="http://schemas.microsoft.com/office/drawing/2014/main" id="{A7FEC37B-C9D9-421C-8A25-FE67A82AF8BA}"/>
                </a:ext>
              </a:extLst>
            </p:cNvPr>
            <p:cNvSpPr txBox="1"/>
            <p:nvPr/>
          </p:nvSpPr>
          <p:spPr>
            <a:xfrm>
              <a:off x="5194408" y="1201112"/>
              <a:ext cx="4826852" cy="830997"/>
            </a:xfrm>
            <a:prstGeom prst="rect">
              <a:avLst/>
            </a:prstGeom>
            <a:noFill/>
          </p:spPr>
          <p:txBody>
            <a:bodyPr wrap="square" rtlCol="0">
              <a:spAutoFit/>
            </a:bodyPr>
            <a:lstStyle/>
            <a:p>
              <a:pPr marL="342900" indent="-342900">
                <a:buFont typeface="Wingdings" panose="05000000000000000000" pitchFamily="2" charset="2"/>
                <a:buChar char="q"/>
              </a:pPr>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Intro Into GUI and PowerShell</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grpSp>
    </p:spTree>
    <p:extLst>
      <p:ext uri="{BB962C8B-B14F-4D97-AF65-F5344CB8AC3E}">
        <p14:creationId xmlns:p14="http://schemas.microsoft.com/office/powerpoint/2010/main" val="345424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22" presetClass="entr" presetSubtype="1"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Effect transition="in" filter="wipe(up)">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BFD55F7-9642-4A3F-B89A-954B0542492C}"/>
              </a:ext>
            </a:extLst>
          </p:cNvPr>
          <p:cNvSpPr txBox="1"/>
          <p:nvPr/>
        </p:nvSpPr>
        <p:spPr>
          <a:xfrm>
            <a:off x="286002" y="4150897"/>
            <a:ext cx="3117684" cy="584775"/>
          </a:xfrm>
          <a:prstGeom prst="rect">
            <a:avLst/>
          </a:prstGeom>
          <a:noFill/>
        </p:spPr>
        <p:txBody>
          <a:bodyPr wrap="square" rtlCol="0">
            <a:spAutoFit/>
          </a:bodyPr>
          <a:lstStyle/>
          <a:p>
            <a:pPr algn="ctr"/>
            <a:r>
              <a:rPr lang="en-US" sz="3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OVERVIEW</a:t>
            </a:r>
            <a:endParaRPr lang="en-GB" sz="3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pic>
        <p:nvPicPr>
          <p:cNvPr id="9" name="Picture 8">
            <a:extLst>
              <a:ext uri="{FF2B5EF4-FFF2-40B4-BE49-F238E27FC236}">
                <a16:creationId xmlns:a16="http://schemas.microsoft.com/office/drawing/2014/main" id="{BBCE3E67-FCC4-47E1-9966-EB9DCD63E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44" y="1845345"/>
            <a:ext cx="2133600" cy="2143125"/>
          </a:xfrm>
          <a:prstGeom prst="rect">
            <a:avLst/>
          </a:prstGeom>
          <a:ln>
            <a:noFill/>
          </a:ln>
          <a:effectLst>
            <a:outerShdw blurRad="190500" algn="tl" rotWithShape="0">
              <a:srgbClr val="000000">
                <a:alpha val="70000"/>
              </a:srgbClr>
            </a:outerShdw>
          </a:effectLst>
        </p:spPr>
      </p:pic>
      <p:sp>
        <p:nvSpPr>
          <p:cNvPr id="11" name="Rectangle 10">
            <a:extLst>
              <a:ext uri="{FF2B5EF4-FFF2-40B4-BE49-F238E27FC236}">
                <a16:creationId xmlns:a16="http://schemas.microsoft.com/office/drawing/2014/main" id="{8AAA3F3D-36B4-42B4-A4D6-ECEC0F0F336A}"/>
              </a:ext>
            </a:extLst>
          </p:cNvPr>
          <p:cNvSpPr/>
          <p:nvPr/>
        </p:nvSpPr>
        <p:spPr>
          <a:xfrm>
            <a:off x="5194408" y="145994"/>
            <a:ext cx="5793759" cy="1083451"/>
          </a:xfrm>
          <a:prstGeom prst="rect">
            <a:avLst/>
          </a:prstGeom>
          <a:solidFill>
            <a:schemeClr val="tx1">
              <a:lumMod val="95000"/>
              <a:lumOff val="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a:p>
            <a:pPr algn="ctr"/>
            <a:r>
              <a:rPr lang="en-US" sz="3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Week 1</a:t>
            </a:r>
          </a:p>
          <a:p>
            <a:pPr algn="ctr"/>
            <a:r>
              <a:rPr lang="en-US" sz="3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(GUI/CLI)</a:t>
            </a:r>
            <a:endParaRPr lang="en-GB" sz="3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a:p>
            <a:pPr algn="ctr"/>
            <a:endParaRPr lang="en-GB" dirty="0"/>
          </a:p>
        </p:txBody>
      </p:sp>
      <p:grpSp>
        <p:nvGrpSpPr>
          <p:cNvPr id="26" name="Group 25">
            <a:extLst>
              <a:ext uri="{FF2B5EF4-FFF2-40B4-BE49-F238E27FC236}">
                <a16:creationId xmlns:a16="http://schemas.microsoft.com/office/drawing/2014/main" id="{037D192A-345E-4225-A952-F1B88E3AE36E}"/>
              </a:ext>
            </a:extLst>
          </p:cNvPr>
          <p:cNvGrpSpPr/>
          <p:nvPr/>
        </p:nvGrpSpPr>
        <p:grpSpPr>
          <a:xfrm>
            <a:off x="5188002" y="1229445"/>
            <a:ext cx="5806570" cy="5628555"/>
            <a:chOff x="5188002" y="1229445"/>
            <a:chExt cx="5806570" cy="5628555"/>
          </a:xfrm>
          <a:solidFill>
            <a:schemeClr val="tx1">
              <a:lumMod val="95000"/>
              <a:lumOff val="5000"/>
              <a:alpha val="55000"/>
            </a:schemeClr>
          </a:solidFill>
        </p:grpSpPr>
        <p:sp>
          <p:nvSpPr>
            <p:cNvPr id="17" name="Rectangle 16">
              <a:extLst>
                <a:ext uri="{FF2B5EF4-FFF2-40B4-BE49-F238E27FC236}">
                  <a16:creationId xmlns:a16="http://schemas.microsoft.com/office/drawing/2014/main" id="{F21B68CA-2679-4358-8C25-742AF20DD1DD}"/>
                </a:ext>
              </a:extLst>
            </p:cNvPr>
            <p:cNvSpPr/>
            <p:nvPr/>
          </p:nvSpPr>
          <p:spPr>
            <a:xfrm>
              <a:off x="5194408" y="1229445"/>
              <a:ext cx="5793759" cy="5628555"/>
            </a:xfrm>
            <a:prstGeom prst="rect">
              <a:avLst/>
            </a:prstGeom>
            <a:solidFill>
              <a:schemeClr val="tx1">
                <a:lumMod val="95000"/>
                <a:lumOff val="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022E38B8-8E5F-42BF-9F4C-B120470D29BA}"/>
                </a:ext>
              </a:extLst>
            </p:cNvPr>
            <p:cNvSpPr txBox="1"/>
            <p:nvPr/>
          </p:nvSpPr>
          <p:spPr>
            <a:xfrm>
              <a:off x="5194408" y="1383680"/>
              <a:ext cx="4733364" cy="830997"/>
            </a:xfrm>
            <a:prstGeom prst="rect">
              <a:avLst/>
            </a:prstGeom>
            <a:noFill/>
          </p:spPr>
          <p:txBody>
            <a:bodyPr wrap="square" rtlCol="0">
              <a:spAutoFit/>
            </a:bodyPr>
            <a:lstStyle/>
            <a:p>
              <a:pPr marL="342900" indent="-342900">
                <a:buFont typeface="Wingdings" panose="05000000000000000000" pitchFamily="2" charset="2"/>
                <a:buChar char="q"/>
              </a:pPr>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File and Text Manipulation</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19" name="TextBox 18">
              <a:extLst>
                <a:ext uri="{FF2B5EF4-FFF2-40B4-BE49-F238E27FC236}">
                  <a16:creationId xmlns:a16="http://schemas.microsoft.com/office/drawing/2014/main" id="{DFEE232C-C895-4544-AA57-D58FC9CA232D}"/>
                </a:ext>
              </a:extLst>
            </p:cNvPr>
            <p:cNvSpPr txBox="1"/>
            <p:nvPr/>
          </p:nvSpPr>
          <p:spPr>
            <a:xfrm>
              <a:off x="5194408" y="2312896"/>
              <a:ext cx="4826852" cy="830997"/>
            </a:xfrm>
            <a:prstGeom prst="rect">
              <a:avLst/>
            </a:prstGeom>
            <a:noFill/>
            <a:ln>
              <a:noFill/>
            </a:ln>
          </p:spPr>
          <p:txBody>
            <a:bodyPr wrap="square" rtlCol="0">
              <a:spAutoFit/>
            </a:bodyPr>
            <a:lstStyle/>
            <a:p>
              <a:pPr marL="342900" indent="-342900">
                <a:buFont typeface="Wingdings" panose="05000000000000000000" pitchFamily="2" charset="2"/>
                <a:buChar char="q"/>
              </a:pPr>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Windows: Display File Content</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15" name="TextBox 14">
              <a:extLst>
                <a:ext uri="{FF2B5EF4-FFF2-40B4-BE49-F238E27FC236}">
                  <a16:creationId xmlns:a16="http://schemas.microsoft.com/office/drawing/2014/main" id="{10A64477-F3AF-4127-B59A-DFA5E230411B}"/>
                </a:ext>
              </a:extLst>
            </p:cNvPr>
            <p:cNvSpPr txBox="1"/>
            <p:nvPr/>
          </p:nvSpPr>
          <p:spPr>
            <a:xfrm>
              <a:off x="5200812" y="3287484"/>
              <a:ext cx="5787356" cy="830997"/>
            </a:xfrm>
            <a:prstGeom prst="rect">
              <a:avLst/>
            </a:prstGeom>
            <a:noFill/>
          </p:spPr>
          <p:txBody>
            <a:bodyPr wrap="square" rtlCol="0">
              <a:spAutoFit/>
            </a:bodyPr>
            <a:lstStyle/>
            <a:p>
              <a:pPr marL="342900" indent="-342900">
                <a:buFont typeface="Wingdings" panose="05000000000000000000" pitchFamily="2" charset="2"/>
                <a:buChar char="q"/>
              </a:pPr>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Windows: Modifying Text File</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16" name="TextBox 15">
              <a:extLst>
                <a:ext uri="{FF2B5EF4-FFF2-40B4-BE49-F238E27FC236}">
                  <a16:creationId xmlns:a16="http://schemas.microsoft.com/office/drawing/2014/main" id="{88BFF0CF-9714-4719-8652-51308328FAC2}"/>
                </a:ext>
              </a:extLst>
            </p:cNvPr>
            <p:cNvSpPr txBox="1"/>
            <p:nvPr/>
          </p:nvSpPr>
          <p:spPr>
            <a:xfrm>
              <a:off x="5207216" y="4262072"/>
              <a:ext cx="5787356"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Windows: PowerShell</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25" name="TextBox 24">
              <a:extLst>
                <a:ext uri="{FF2B5EF4-FFF2-40B4-BE49-F238E27FC236}">
                  <a16:creationId xmlns:a16="http://schemas.microsoft.com/office/drawing/2014/main" id="{ED53D3DA-DF32-4B24-B534-EAC7C8A9D1A5}"/>
                </a:ext>
              </a:extLst>
            </p:cNvPr>
            <p:cNvSpPr txBox="1"/>
            <p:nvPr/>
          </p:nvSpPr>
          <p:spPr>
            <a:xfrm>
              <a:off x="5188002" y="4959871"/>
              <a:ext cx="5787356" cy="830997"/>
            </a:xfrm>
            <a:prstGeom prst="rect">
              <a:avLst/>
            </a:prstGeom>
            <a:noFill/>
          </p:spPr>
          <p:txBody>
            <a:bodyPr wrap="square" rtlCol="0">
              <a:spAutoFit/>
            </a:bodyPr>
            <a:lstStyle/>
            <a:p>
              <a:pPr marL="342900" indent="-342900">
                <a:buFont typeface="Wingdings" panose="05000000000000000000" pitchFamily="2" charset="2"/>
                <a:buChar char="q"/>
              </a:pPr>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Windows: Searching Within Directories</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27" name="TextBox 26">
              <a:extLst>
                <a:ext uri="{FF2B5EF4-FFF2-40B4-BE49-F238E27FC236}">
                  <a16:creationId xmlns:a16="http://schemas.microsoft.com/office/drawing/2014/main" id="{3CFFAB17-5364-47BF-9417-B41B027C7FD9}"/>
                </a:ext>
              </a:extLst>
            </p:cNvPr>
            <p:cNvSpPr txBox="1"/>
            <p:nvPr/>
          </p:nvSpPr>
          <p:spPr>
            <a:xfrm>
              <a:off x="5194407" y="5807188"/>
              <a:ext cx="5787356" cy="830997"/>
            </a:xfrm>
            <a:prstGeom prst="rect">
              <a:avLst/>
            </a:prstGeom>
            <a:noFill/>
          </p:spPr>
          <p:txBody>
            <a:bodyPr wrap="square" rtlCol="0">
              <a:spAutoFit/>
            </a:bodyPr>
            <a:lstStyle/>
            <a:p>
              <a:pPr marL="342900" indent="-342900">
                <a:buFont typeface="Wingdings" panose="05000000000000000000" pitchFamily="2" charset="2"/>
                <a:buChar char="q"/>
              </a:pPr>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Windows: Searching Within Files</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grpSp>
    </p:spTree>
    <p:extLst>
      <p:ext uri="{BB962C8B-B14F-4D97-AF65-F5344CB8AC3E}">
        <p14:creationId xmlns:p14="http://schemas.microsoft.com/office/powerpoint/2010/main" val="392707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22" presetClass="entr" presetSubtype="1"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Effect transition="in" filter="wipe(up)">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BFD55F7-9642-4A3F-B89A-954B0542492C}"/>
              </a:ext>
            </a:extLst>
          </p:cNvPr>
          <p:cNvSpPr txBox="1"/>
          <p:nvPr/>
        </p:nvSpPr>
        <p:spPr>
          <a:xfrm>
            <a:off x="286002" y="4150897"/>
            <a:ext cx="3117684" cy="584775"/>
          </a:xfrm>
          <a:prstGeom prst="rect">
            <a:avLst/>
          </a:prstGeom>
          <a:noFill/>
        </p:spPr>
        <p:txBody>
          <a:bodyPr wrap="square" rtlCol="0">
            <a:spAutoFit/>
          </a:bodyPr>
          <a:lstStyle/>
          <a:p>
            <a:pPr algn="ctr"/>
            <a:r>
              <a:rPr lang="en-US" sz="3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OVERVIEW</a:t>
            </a:r>
            <a:endParaRPr lang="en-GB" sz="3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pic>
        <p:nvPicPr>
          <p:cNvPr id="9" name="Picture 8">
            <a:extLst>
              <a:ext uri="{FF2B5EF4-FFF2-40B4-BE49-F238E27FC236}">
                <a16:creationId xmlns:a16="http://schemas.microsoft.com/office/drawing/2014/main" id="{BBCE3E67-FCC4-47E1-9966-EB9DCD63E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44" y="1845345"/>
            <a:ext cx="2133600" cy="2143125"/>
          </a:xfrm>
          <a:prstGeom prst="rect">
            <a:avLst/>
          </a:prstGeom>
          <a:ln>
            <a:noFill/>
          </a:ln>
          <a:effectLst>
            <a:outerShdw blurRad="190500" algn="tl" rotWithShape="0">
              <a:srgbClr val="000000">
                <a:alpha val="70000"/>
              </a:srgbClr>
            </a:outerShdw>
          </a:effectLst>
        </p:spPr>
      </p:pic>
      <p:sp>
        <p:nvSpPr>
          <p:cNvPr id="11" name="Rectangle 10">
            <a:extLst>
              <a:ext uri="{FF2B5EF4-FFF2-40B4-BE49-F238E27FC236}">
                <a16:creationId xmlns:a16="http://schemas.microsoft.com/office/drawing/2014/main" id="{8AAA3F3D-36B4-42B4-A4D6-ECEC0F0F336A}"/>
              </a:ext>
            </a:extLst>
          </p:cNvPr>
          <p:cNvSpPr/>
          <p:nvPr/>
        </p:nvSpPr>
        <p:spPr>
          <a:xfrm>
            <a:off x="5194408" y="145994"/>
            <a:ext cx="5793759" cy="1083451"/>
          </a:xfrm>
          <a:prstGeom prst="rect">
            <a:avLst/>
          </a:prstGeom>
          <a:solidFill>
            <a:schemeClr val="tx1">
              <a:lumMod val="95000"/>
              <a:lumOff val="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a:p>
            <a:pPr algn="ctr"/>
            <a:r>
              <a:rPr lang="en-US" sz="3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Week 1</a:t>
            </a:r>
          </a:p>
          <a:p>
            <a:pPr algn="ctr"/>
            <a:r>
              <a:rPr lang="en-US" sz="3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(GUI/CLI)</a:t>
            </a:r>
            <a:endParaRPr lang="en-GB" sz="32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a:p>
            <a:pPr algn="ctr"/>
            <a:endParaRPr lang="en-GB" dirty="0"/>
          </a:p>
        </p:txBody>
      </p:sp>
      <p:grpSp>
        <p:nvGrpSpPr>
          <p:cNvPr id="26" name="Group 25">
            <a:extLst>
              <a:ext uri="{FF2B5EF4-FFF2-40B4-BE49-F238E27FC236}">
                <a16:creationId xmlns:a16="http://schemas.microsoft.com/office/drawing/2014/main" id="{037D192A-345E-4225-A952-F1B88E3AE36E}"/>
              </a:ext>
            </a:extLst>
          </p:cNvPr>
          <p:cNvGrpSpPr/>
          <p:nvPr/>
        </p:nvGrpSpPr>
        <p:grpSpPr>
          <a:xfrm>
            <a:off x="5194408" y="1229445"/>
            <a:ext cx="5793759" cy="5628555"/>
            <a:chOff x="5194408" y="1229445"/>
            <a:chExt cx="5793759" cy="5628555"/>
          </a:xfrm>
          <a:solidFill>
            <a:schemeClr val="tx1">
              <a:lumMod val="95000"/>
              <a:lumOff val="5000"/>
              <a:alpha val="55000"/>
            </a:schemeClr>
          </a:solidFill>
        </p:grpSpPr>
        <p:sp>
          <p:nvSpPr>
            <p:cNvPr id="17" name="Rectangle 16">
              <a:extLst>
                <a:ext uri="{FF2B5EF4-FFF2-40B4-BE49-F238E27FC236}">
                  <a16:creationId xmlns:a16="http://schemas.microsoft.com/office/drawing/2014/main" id="{F21B68CA-2679-4358-8C25-742AF20DD1DD}"/>
                </a:ext>
              </a:extLst>
            </p:cNvPr>
            <p:cNvSpPr/>
            <p:nvPr/>
          </p:nvSpPr>
          <p:spPr>
            <a:xfrm>
              <a:off x="5194408" y="1229445"/>
              <a:ext cx="5793759" cy="5628555"/>
            </a:xfrm>
            <a:prstGeom prst="rect">
              <a:avLst/>
            </a:prstGeom>
            <a:solidFill>
              <a:schemeClr val="tx1">
                <a:lumMod val="95000"/>
                <a:lumOff val="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022E38B8-8E5F-42BF-9F4C-B120470D29BA}"/>
                </a:ext>
              </a:extLst>
            </p:cNvPr>
            <p:cNvSpPr txBox="1"/>
            <p:nvPr/>
          </p:nvSpPr>
          <p:spPr>
            <a:xfrm>
              <a:off x="5194408" y="1383680"/>
              <a:ext cx="4733364" cy="830997"/>
            </a:xfrm>
            <a:prstGeom prst="rect">
              <a:avLst/>
            </a:prstGeom>
            <a:noFill/>
          </p:spPr>
          <p:txBody>
            <a:bodyPr wrap="square" rtlCol="0">
              <a:spAutoFit/>
            </a:bodyPr>
            <a:lstStyle/>
            <a:p>
              <a:pPr marL="342900" indent="-342900">
                <a:buFont typeface="Wingdings" panose="05000000000000000000" pitchFamily="2" charset="2"/>
                <a:buChar char="q"/>
              </a:pPr>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Input, Output and the Pipeline</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sp>
          <p:nvSpPr>
            <p:cNvPr id="19" name="TextBox 18">
              <a:extLst>
                <a:ext uri="{FF2B5EF4-FFF2-40B4-BE49-F238E27FC236}">
                  <a16:creationId xmlns:a16="http://schemas.microsoft.com/office/drawing/2014/main" id="{DFEE232C-C895-4544-AA57-D58FC9CA232D}"/>
                </a:ext>
              </a:extLst>
            </p:cNvPr>
            <p:cNvSpPr txBox="1"/>
            <p:nvPr/>
          </p:nvSpPr>
          <p:spPr>
            <a:xfrm>
              <a:off x="5194408" y="2312896"/>
              <a:ext cx="4826852" cy="830997"/>
            </a:xfrm>
            <a:prstGeom prst="rect">
              <a:avLst/>
            </a:prstGeom>
            <a:noFill/>
            <a:ln>
              <a:noFill/>
            </a:ln>
          </p:spPr>
          <p:txBody>
            <a:bodyPr wrap="square" rtlCol="0">
              <a:spAutoFit/>
            </a:bodyPr>
            <a:lstStyle/>
            <a:p>
              <a:pPr marL="342900" indent="-342900">
                <a:buFont typeface="Wingdings" panose="05000000000000000000" pitchFamily="2" charset="2"/>
                <a:buChar char="q"/>
              </a:pPr>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QUIZ: File and Text Manipulation</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grpSp>
    </p:spTree>
    <p:extLst>
      <p:ext uri="{BB962C8B-B14F-4D97-AF65-F5344CB8AC3E}">
        <p14:creationId xmlns:p14="http://schemas.microsoft.com/office/powerpoint/2010/main" val="406829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22" presetClass="entr" presetSubtype="1"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Effect transition="in" filter="wipe(up)">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AD577D-0D0A-45EE-B9A0-723089CF6470}"/>
              </a:ext>
            </a:extLst>
          </p:cNvPr>
          <p:cNvSpPr/>
          <p:nvPr/>
        </p:nvSpPr>
        <p:spPr>
          <a:xfrm>
            <a:off x="1608911" y="421105"/>
            <a:ext cx="8825164" cy="6015789"/>
          </a:xfrm>
          <a:prstGeom prst="rect">
            <a:avLst/>
          </a:prstGeom>
          <a:solidFill>
            <a:schemeClr val="bg1"/>
          </a:solidFill>
          <a:ln>
            <a:noFill/>
          </a:ln>
          <a:effectLst>
            <a:glow rad="101600">
              <a:schemeClr val="tx1">
                <a:alpha val="60000"/>
              </a:schemeClr>
            </a:glow>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DE05D239-2DB4-4A76-92EE-A6F0CE74A19B}"/>
              </a:ext>
            </a:extLst>
          </p:cNvPr>
          <p:cNvSpPr/>
          <p:nvPr/>
        </p:nvSpPr>
        <p:spPr>
          <a:xfrm>
            <a:off x="1547954" y="2961639"/>
            <a:ext cx="6884846" cy="78570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Droid Serif" panose="02020600060500020200" pitchFamily="18" charset="0"/>
                <a:ea typeface="Droid Serif" panose="02020600060500020200" pitchFamily="18" charset="0"/>
                <a:cs typeface="Droid Serif" panose="02020600060500020200" pitchFamily="18" charset="0"/>
              </a:rPr>
              <a:t>What do you know About Operating Systems?</a:t>
            </a:r>
            <a:endParaRPr lang="en-GB" sz="2400" dirty="0">
              <a:latin typeface="Droid Serif" panose="02020600060500020200" pitchFamily="18" charset="0"/>
              <a:ea typeface="Droid Serif" panose="02020600060500020200" pitchFamily="18" charset="0"/>
              <a:cs typeface="Droid Serif" panose="02020600060500020200" pitchFamily="18" charset="0"/>
            </a:endParaRPr>
          </a:p>
        </p:txBody>
      </p:sp>
    </p:spTree>
    <p:extLst>
      <p:ext uri="{BB962C8B-B14F-4D97-AF65-F5344CB8AC3E}">
        <p14:creationId xmlns:p14="http://schemas.microsoft.com/office/powerpoint/2010/main" val="2359034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AD577D-0D0A-45EE-B9A0-723089CF6470}"/>
              </a:ext>
            </a:extLst>
          </p:cNvPr>
          <p:cNvSpPr/>
          <p:nvPr/>
        </p:nvSpPr>
        <p:spPr>
          <a:xfrm>
            <a:off x="1608911" y="421105"/>
            <a:ext cx="8825164" cy="6015789"/>
          </a:xfrm>
          <a:prstGeom prst="rect">
            <a:avLst/>
          </a:prstGeom>
          <a:solidFill>
            <a:schemeClr val="bg1"/>
          </a:solidFill>
          <a:ln>
            <a:noFill/>
          </a:ln>
          <a:effectLst>
            <a:glow rad="101600">
              <a:schemeClr val="tx1">
                <a:alpha val="60000"/>
              </a:schemeClr>
            </a:glow>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53603E9-2832-4C16-AB0A-E7F2CFAA2FD5}"/>
              </a:ext>
            </a:extLst>
          </p:cNvPr>
          <p:cNvSpPr/>
          <p:nvPr/>
        </p:nvSpPr>
        <p:spPr>
          <a:xfrm>
            <a:off x="1547954" y="507196"/>
            <a:ext cx="6884846" cy="78570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Intro Into GUI and PowerShell</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grpSp>
        <p:nvGrpSpPr>
          <p:cNvPr id="8" name="Group 7">
            <a:extLst>
              <a:ext uri="{FF2B5EF4-FFF2-40B4-BE49-F238E27FC236}">
                <a16:creationId xmlns:a16="http://schemas.microsoft.com/office/drawing/2014/main" id="{B4D7075B-7AED-4993-9DF3-A16B476F2FC4}"/>
              </a:ext>
            </a:extLst>
          </p:cNvPr>
          <p:cNvGrpSpPr/>
          <p:nvPr/>
        </p:nvGrpSpPr>
        <p:grpSpPr>
          <a:xfrm>
            <a:off x="2351315" y="2809297"/>
            <a:ext cx="4037046" cy="461665"/>
            <a:chOff x="2351315" y="2809297"/>
            <a:chExt cx="4037046" cy="461665"/>
          </a:xfrm>
        </p:grpSpPr>
        <p:sp>
          <p:nvSpPr>
            <p:cNvPr id="4" name="Oval 3">
              <a:extLst>
                <a:ext uri="{FF2B5EF4-FFF2-40B4-BE49-F238E27FC236}">
                  <a16:creationId xmlns:a16="http://schemas.microsoft.com/office/drawing/2014/main" id="{022BB541-EA9F-4940-B8A2-4AB4D12D7F67}"/>
                </a:ext>
              </a:extLst>
            </p:cNvPr>
            <p:cNvSpPr/>
            <p:nvPr/>
          </p:nvSpPr>
          <p:spPr>
            <a:xfrm>
              <a:off x="2351315" y="2867608"/>
              <a:ext cx="311021" cy="311021"/>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ED86DC6E-F7B1-4C67-8FA8-A1B32EB64DA2}"/>
                </a:ext>
              </a:extLst>
            </p:cNvPr>
            <p:cNvSpPr txBox="1"/>
            <p:nvPr/>
          </p:nvSpPr>
          <p:spPr>
            <a:xfrm>
              <a:off x="2810125" y="2809297"/>
              <a:ext cx="3578236" cy="461665"/>
            </a:xfrm>
            <a:prstGeom prst="rect">
              <a:avLst/>
            </a:prstGeom>
            <a:noFill/>
          </p:spPr>
          <p:txBody>
            <a:bodyPr wrap="square" rtlCol="0">
              <a:spAutoFit/>
            </a:bodyPr>
            <a:lstStyle/>
            <a:p>
              <a:r>
                <a:rPr lang="en-US" sz="2400" spc="600" dirty="0">
                  <a:solidFill>
                    <a:sysClr val="windowText" lastClr="000000"/>
                  </a:solidFill>
                  <a:latin typeface="Droid Serif" panose="02020600060500020200" pitchFamily="18" charset="0"/>
                  <a:ea typeface="Droid Serif" panose="02020600060500020200" pitchFamily="18" charset="0"/>
                  <a:cs typeface="Droid Serif" panose="02020600060500020200" pitchFamily="18" charset="0"/>
                </a:rPr>
                <a:t>Navigating GUI</a:t>
              </a:r>
              <a:endParaRPr lang="en-GB" sz="2400" spc="600" dirty="0">
                <a:solidFill>
                  <a:sysClr val="windowText" lastClr="000000"/>
                </a:solidFill>
                <a:latin typeface="Droid Serif" panose="02020600060500020200" pitchFamily="18" charset="0"/>
                <a:ea typeface="Droid Serif" panose="02020600060500020200" pitchFamily="18" charset="0"/>
                <a:cs typeface="Droid Serif" panose="02020600060500020200" pitchFamily="18" charset="0"/>
              </a:endParaRPr>
            </a:p>
          </p:txBody>
        </p:sp>
      </p:grpSp>
      <p:grpSp>
        <p:nvGrpSpPr>
          <p:cNvPr id="9" name="Group 8">
            <a:extLst>
              <a:ext uri="{FF2B5EF4-FFF2-40B4-BE49-F238E27FC236}">
                <a16:creationId xmlns:a16="http://schemas.microsoft.com/office/drawing/2014/main" id="{BEE41100-C1D7-42E7-9D27-AA0245168B1D}"/>
              </a:ext>
            </a:extLst>
          </p:cNvPr>
          <p:cNvGrpSpPr/>
          <p:nvPr/>
        </p:nvGrpSpPr>
        <p:grpSpPr>
          <a:xfrm>
            <a:off x="2351315" y="3378461"/>
            <a:ext cx="5896946" cy="830997"/>
            <a:chOff x="2351315" y="3378461"/>
            <a:chExt cx="5896946" cy="830997"/>
          </a:xfrm>
        </p:grpSpPr>
        <p:sp>
          <p:nvSpPr>
            <p:cNvPr id="6" name="Oval 5">
              <a:extLst>
                <a:ext uri="{FF2B5EF4-FFF2-40B4-BE49-F238E27FC236}">
                  <a16:creationId xmlns:a16="http://schemas.microsoft.com/office/drawing/2014/main" id="{D9A636AF-2FF1-4F75-ADF5-848A05615AD4}"/>
                </a:ext>
              </a:extLst>
            </p:cNvPr>
            <p:cNvSpPr/>
            <p:nvPr/>
          </p:nvSpPr>
          <p:spPr>
            <a:xfrm>
              <a:off x="2351315" y="3482938"/>
              <a:ext cx="311021" cy="311021"/>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80B0D924-9326-4D52-BDA6-32F4DE88F9A9}"/>
                </a:ext>
              </a:extLst>
            </p:cNvPr>
            <p:cNvSpPr txBox="1"/>
            <p:nvPr/>
          </p:nvSpPr>
          <p:spPr>
            <a:xfrm>
              <a:off x="2800792" y="3378461"/>
              <a:ext cx="5447469" cy="830997"/>
            </a:xfrm>
            <a:prstGeom prst="rect">
              <a:avLst/>
            </a:prstGeom>
            <a:noFill/>
          </p:spPr>
          <p:txBody>
            <a:bodyPr wrap="square" rtlCol="0">
              <a:spAutoFit/>
            </a:bodyPr>
            <a:lstStyle/>
            <a:p>
              <a:r>
                <a:rPr lang="en-US" sz="2400" spc="600" dirty="0">
                  <a:solidFill>
                    <a:sysClr val="windowText" lastClr="000000"/>
                  </a:solidFill>
                  <a:latin typeface="Droid Serif" panose="02020600060500020200" pitchFamily="18" charset="0"/>
                  <a:ea typeface="Droid Serif" panose="02020600060500020200" pitchFamily="18" charset="0"/>
                  <a:cs typeface="Droid Serif" panose="02020600060500020200" pitchFamily="18" charset="0"/>
                </a:rPr>
                <a:t>Understanding PowerShell Interface</a:t>
              </a:r>
              <a:endParaRPr lang="en-GB" sz="2400" spc="600" dirty="0">
                <a:solidFill>
                  <a:sysClr val="windowText" lastClr="000000"/>
                </a:solidFill>
                <a:latin typeface="Droid Serif" panose="02020600060500020200" pitchFamily="18" charset="0"/>
                <a:ea typeface="Droid Serif" panose="02020600060500020200" pitchFamily="18" charset="0"/>
                <a:cs typeface="Droid Serif" panose="02020600060500020200" pitchFamily="18" charset="0"/>
              </a:endParaRPr>
            </a:p>
          </p:txBody>
        </p:sp>
      </p:grpSp>
    </p:spTree>
    <p:extLst>
      <p:ext uri="{BB962C8B-B14F-4D97-AF65-F5344CB8AC3E}">
        <p14:creationId xmlns:p14="http://schemas.microsoft.com/office/powerpoint/2010/main" val="154030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AD577D-0D0A-45EE-B9A0-723089CF6470}"/>
              </a:ext>
            </a:extLst>
          </p:cNvPr>
          <p:cNvSpPr/>
          <p:nvPr/>
        </p:nvSpPr>
        <p:spPr>
          <a:xfrm>
            <a:off x="1608911" y="421105"/>
            <a:ext cx="8825164" cy="6015789"/>
          </a:xfrm>
          <a:prstGeom prst="rect">
            <a:avLst/>
          </a:prstGeom>
          <a:solidFill>
            <a:schemeClr val="bg1"/>
          </a:solidFill>
          <a:ln>
            <a:noFill/>
          </a:ln>
          <a:effectLst>
            <a:glow rad="101600">
              <a:schemeClr val="tx1">
                <a:alpha val="60000"/>
              </a:schemeClr>
            </a:glow>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53603E9-2832-4C16-AB0A-E7F2CFAA2FD5}"/>
              </a:ext>
            </a:extLst>
          </p:cNvPr>
          <p:cNvSpPr/>
          <p:nvPr/>
        </p:nvSpPr>
        <p:spPr>
          <a:xfrm>
            <a:off x="1547954" y="507196"/>
            <a:ext cx="6884846" cy="78570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rPr>
              <a:t>Intro Into GUI and PowerShell</a:t>
            </a:r>
            <a:endParaRPr lang="en-GB" sz="2400" spc="600" dirty="0">
              <a:solidFill>
                <a:schemeClr val="bg1"/>
              </a:solidFill>
              <a:latin typeface="Droid Serif" panose="02020600060500020200" pitchFamily="18" charset="0"/>
              <a:ea typeface="Droid Serif" panose="02020600060500020200" pitchFamily="18" charset="0"/>
              <a:cs typeface="Droid Serif" panose="02020600060500020200" pitchFamily="18" charset="0"/>
            </a:endParaRPr>
          </a:p>
        </p:txBody>
      </p:sp>
      <p:pic>
        <p:nvPicPr>
          <p:cNvPr id="6" name="Picture 5">
            <a:extLst>
              <a:ext uri="{FF2B5EF4-FFF2-40B4-BE49-F238E27FC236}">
                <a16:creationId xmlns:a16="http://schemas.microsoft.com/office/drawing/2014/main" id="{5580327E-5476-4AAC-BDE0-302BAF4D4DE6}"/>
              </a:ext>
            </a:extLst>
          </p:cNvPr>
          <p:cNvPicPr>
            <a:picLocks noChangeAspect="1"/>
          </p:cNvPicPr>
          <p:nvPr/>
        </p:nvPicPr>
        <p:blipFill>
          <a:blip r:embed="rId3"/>
          <a:stretch>
            <a:fillRect/>
          </a:stretch>
        </p:blipFill>
        <p:spPr>
          <a:xfrm>
            <a:off x="1721303" y="2652128"/>
            <a:ext cx="4133850" cy="1914525"/>
          </a:xfrm>
          <a:prstGeom prst="rect">
            <a:avLst/>
          </a:prstGeom>
        </p:spPr>
      </p:pic>
      <p:sp>
        <p:nvSpPr>
          <p:cNvPr id="7" name="TextBox 6">
            <a:extLst>
              <a:ext uri="{FF2B5EF4-FFF2-40B4-BE49-F238E27FC236}">
                <a16:creationId xmlns:a16="http://schemas.microsoft.com/office/drawing/2014/main" id="{CCFF0229-5988-4D46-A720-A485B849F5E0}"/>
              </a:ext>
            </a:extLst>
          </p:cNvPr>
          <p:cNvSpPr txBox="1"/>
          <p:nvPr/>
        </p:nvSpPr>
        <p:spPr>
          <a:xfrm>
            <a:off x="4029077" y="1920016"/>
            <a:ext cx="4615543" cy="369332"/>
          </a:xfrm>
          <a:prstGeom prst="rect">
            <a:avLst/>
          </a:prstGeom>
          <a:noFill/>
        </p:spPr>
        <p:txBody>
          <a:bodyPr wrap="square" rtlCol="0">
            <a:spAutoFit/>
          </a:bodyPr>
          <a:lstStyle/>
          <a:p>
            <a:pPr algn="ctr"/>
            <a:r>
              <a:rPr lang="en-US" spc="600" dirty="0">
                <a:solidFill>
                  <a:sysClr val="windowText" lastClr="000000"/>
                </a:solidFill>
                <a:latin typeface="Droid Serif" panose="02020600060500020200" pitchFamily="18" charset="0"/>
                <a:ea typeface="Droid Serif" panose="02020600060500020200" pitchFamily="18" charset="0"/>
                <a:cs typeface="Droid Serif" panose="02020600060500020200" pitchFamily="18" charset="0"/>
              </a:rPr>
              <a:t>PowerShell Console</a:t>
            </a:r>
            <a:endParaRPr lang="en-GB" spc="600" dirty="0">
              <a:solidFill>
                <a:sysClr val="windowText" lastClr="000000"/>
              </a:solidFill>
              <a:latin typeface="Droid Serif" panose="02020600060500020200" pitchFamily="18" charset="0"/>
              <a:ea typeface="Droid Serif" panose="02020600060500020200" pitchFamily="18" charset="0"/>
              <a:cs typeface="Droid Serif" panose="02020600060500020200" pitchFamily="18" charset="0"/>
            </a:endParaRPr>
          </a:p>
        </p:txBody>
      </p:sp>
      <p:pic>
        <p:nvPicPr>
          <p:cNvPr id="8" name="Picture 7">
            <a:extLst>
              <a:ext uri="{FF2B5EF4-FFF2-40B4-BE49-F238E27FC236}">
                <a16:creationId xmlns:a16="http://schemas.microsoft.com/office/drawing/2014/main" id="{7A37BBAC-1EC7-4D15-9FCE-30A33EF99111}"/>
              </a:ext>
            </a:extLst>
          </p:cNvPr>
          <p:cNvPicPr>
            <a:picLocks noChangeAspect="1"/>
          </p:cNvPicPr>
          <p:nvPr/>
        </p:nvPicPr>
        <p:blipFill>
          <a:blip r:embed="rId4"/>
          <a:stretch>
            <a:fillRect/>
          </a:stretch>
        </p:blipFill>
        <p:spPr>
          <a:xfrm>
            <a:off x="6336849" y="2575780"/>
            <a:ext cx="4033186" cy="1990873"/>
          </a:xfrm>
          <a:prstGeom prst="rect">
            <a:avLst/>
          </a:prstGeom>
        </p:spPr>
      </p:pic>
      <p:grpSp>
        <p:nvGrpSpPr>
          <p:cNvPr id="10" name="Group 9">
            <a:extLst>
              <a:ext uri="{FF2B5EF4-FFF2-40B4-BE49-F238E27FC236}">
                <a16:creationId xmlns:a16="http://schemas.microsoft.com/office/drawing/2014/main" id="{308A3166-5FC8-499C-B2B6-B64CECD1FC88}"/>
              </a:ext>
            </a:extLst>
          </p:cNvPr>
          <p:cNvGrpSpPr/>
          <p:nvPr/>
        </p:nvGrpSpPr>
        <p:grpSpPr>
          <a:xfrm>
            <a:off x="2337489" y="4930064"/>
            <a:ext cx="2668596" cy="369332"/>
            <a:chOff x="2351315" y="2813333"/>
            <a:chExt cx="2671150" cy="369332"/>
          </a:xfrm>
        </p:grpSpPr>
        <p:sp>
          <p:nvSpPr>
            <p:cNvPr id="11" name="Oval 10">
              <a:extLst>
                <a:ext uri="{FF2B5EF4-FFF2-40B4-BE49-F238E27FC236}">
                  <a16:creationId xmlns:a16="http://schemas.microsoft.com/office/drawing/2014/main" id="{A83E52EC-14A3-475F-887D-7C0418E3CEC3}"/>
                </a:ext>
              </a:extLst>
            </p:cNvPr>
            <p:cNvSpPr/>
            <p:nvPr/>
          </p:nvSpPr>
          <p:spPr>
            <a:xfrm>
              <a:off x="2351315" y="2867608"/>
              <a:ext cx="311021" cy="311021"/>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55BBA22-E04A-4621-8E88-83A588DFED00}"/>
                </a:ext>
              </a:extLst>
            </p:cNvPr>
            <p:cNvSpPr txBox="1"/>
            <p:nvPr/>
          </p:nvSpPr>
          <p:spPr>
            <a:xfrm>
              <a:off x="2802574" y="2813333"/>
              <a:ext cx="2219891" cy="369332"/>
            </a:xfrm>
            <a:prstGeom prst="rect">
              <a:avLst/>
            </a:prstGeom>
            <a:noFill/>
          </p:spPr>
          <p:txBody>
            <a:bodyPr wrap="square" rtlCol="0">
              <a:spAutoFit/>
            </a:bodyPr>
            <a:lstStyle/>
            <a:p>
              <a:r>
                <a:rPr lang="en-US" spc="600" dirty="0">
                  <a:solidFill>
                    <a:sysClr val="windowText" lastClr="000000"/>
                  </a:solidFill>
                  <a:latin typeface="Droid Serif" panose="02020600060500020200" pitchFamily="18" charset="0"/>
                  <a:ea typeface="Droid Serif" panose="02020600060500020200" pitchFamily="18" charset="0"/>
                  <a:cs typeface="Droid Serif" panose="02020600060500020200" pitchFamily="18" charset="0"/>
                </a:rPr>
                <a:t>Standard</a:t>
              </a:r>
              <a:endParaRPr lang="en-GB" spc="600" dirty="0">
                <a:solidFill>
                  <a:sysClr val="windowText" lastClr="000000"/>
                </a:solidFill>
                <a:latin typeface="Droid Serif" panose="02020600060500020200" pitchFamily="18" charset="0"/>
                <a:ea typeface="Droid Serif" panose="02020600060500020200" pitchFamily="18" charset="0"/>
                <a:cs typeface="Droid Serif" panose="02020600060500020200" pitchFamily="18" charset="0"/>
              </a:endParaRPr>
            </a:p>
          </p:txBody>
        </p:sp>
      </p:grpSp>
      <p:grpSp>
        <p:nvGrpSpPr>
          <p:cNvPr id="13" name="Group 12">
            <a:extLst>
              <a:ext uri="{FF2B5EF4-FFF2-40B4-BE49-F238E27FC236}">
                <a16:creationId xmlns:a16="http://schemas.microsoft.com/office/drawing/2014/main" id="{442C6BB3-90E4-439D-814B-927CCE4E74B1}"/>
              </a:ext>
            </a:extLst>
          </p:cNvPr>
          <p:cNvGrpSpPr/>
          <p:nvPr/>
        </p:nvGrpSpPr>
        <p:grpSpPr>
          <a:xfrm>
            <a:off x="6793722" y="4947775"/>
            <a:ext cx="3397174" cy="369332"/>
            <a:chOff x="2351315" y="2809297"/>
            <a:chExt cx="3397174" cy="369332"/>
          </a:xfrm>
        </p:grpSpPr>
        <p:sp>
          <p:nvSpPr>
            <p:cNvPr id="14" name="Oval 13">
              <a:extLst>
                <a:ext uri="{FF2B5EF4-FFF2-40B4-BE49-F238E27FC236}">
                  <a16:creationId xmlns:a16="http://schemas.microsoft.com/office/drawing/2014/main" id="{314C02F7-6EBD-4DEE-B5CA-2A5ABEEFD48E}"/>
                </a:ext>
              </a:extLst>
            </p:cNvPr>
            <p:cNvSpPr/>
            <p:nvPr/>
          </p:nvSpPr>
          <p:spPr>
            <a:xfrm>
              <a:off x="2351315" y="2867608"/>
              <a:ext cx="311021" cy="311021"/>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957CA5D-FAD1-4AB9-A459-4784FC808A08}"/>
                </a:ext>
              </a:extLst>
            </p:cNvPr>
            <p:cNvSpPr txBox="1"/>
            <p:nvPr/>
          </p:nvSpPr>
          <p:spPr>
            <a:xfrm>
              <a:off x="2810125" y="2809297"/>
              <a:ext cx="2938364" cy="369332"/>
            </a:xfrm>
            <a:prstGeom prst="rect">
              <a:avLst/>
            </a:prstGeom>
            <a:noFill/>
          </p:spPr>
          <p:txBody>
            <a:bodyPr wrap="square" rtlCol="0">
              <a:spAutoFit/>
            </a:bodyPr>
            <a:lstStyle/>
            <a:p>
              <a:r>
                <a:rPr lang="en-US" spc="600" dirty="0">
                  <a:solidFill>
                    <a:sysClr val="windowText" lastClr="000000"/>
                  </a:solidFill>
                  <a:latin typeface="Droid Serif" panose="02020600060500020200" pitchFamily="18" charset="0"/>
                  <a:ea typeface="Droid Serif" panose="02020600060500020200" pitchFamily="18" charset="0"/>
                  <a:cs typeface="Droid Serif" panose="02020600060500020200" pitchFamily="18" charset="0"/>
                </a:rPr>
                <a:t>Administrator</a:t>
              </a:r>
              <a:endParaRPr lang="en-GB" spc="600" dirty="0">
                <a:solidFill>
                  <a:sysClr val="windowText" lastClr="000000"/>
                </a:solidFill>
                <a:latin typeface="Droid Serif" panose="02020600060500020200" pitchFamily="18" charset="0"/>
                <a:ea typeface="Droid Serif" panose="02020600060500020200" pitchFamily="18" charset="0"/>
                <a:cs typeface="Droid Serif" panose="02020600060500020200" pitchFamily="18" charset="0"/>
              </a:endParaRPr>
            </a:p>
          </p:txBody>
        </p:sp>
      </p:grpSp>
      <p:sp>
        <p:nvSpPr>
          <p:cNvPr id="16" name="Rectangle 15">
            <a:extLst>
              <a:ext uri="{FF2B5EF4-FFF2-40B4-BE49-F238E27FC236}">
                <a16:creationId xmlns:a16="http://schemas.microsoft.com/office/drawing/2014/main" id="{75B475BD-76DE-4C80-97CE-322EE9D768C6}"/>
              </a:ext>
            </a:extLst>
          </p:cNvPr>
          <p:cNvSpPr/>
          <p:nvPr/>
        </p:nvSpPr>
        <p:spPr>
          <a:xfrm>
            <a:off x="1721303" y="2652128"/>
            <a:ext cx="4133850" cy="26433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12BE3BD-7DC4-40AF-B8EB-2227EC91CBE2}"/>
              </a:ext>
            </a:extLst>
          </p:cNvPr>
          <p:cNvSpPr/>
          <p:nvPr/>
        </p:nvSpPr>
        <p:spPr>
          <a:xfrm>
            <a:off x="6336847" y="2596641"/>
            <a:ext cx="3982810" cy="19517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28407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815</Words>
  <Application>Microsoft Office PowerPoint</Application>
  <PresentationFormat>Widescreen</PresentationFormat>
  <Paragraphs>174</Paragraphs>
  <Slides>36</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Droid Serif</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Albert, Eromosele Job</dc:creator>
  <cp:lastModifiedBy>Albert, Eromosele Job</cp:lastModifiedBy>
  <cp:revision>37</cp:revision>
  <dcterms:created xsi:type="dcterms:W3CDTF">2021-10-15T10:38:40Z</dcterms:created>
  <dcterms:modified xsi:type="dcterms:W3CDTF">2021-10-31T10:55:50Z</dcterms:modified>
</cp:coreProperties>
</file>